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18"/>
  </p:notesMasterIdLst>
  <p:sldIdLst>
    <p:sldId id="256" r:id="rId5"/>
    <p:sldId id="257" r:id="rId6"/>
    <p:sldId id="258" r:id="rId7"/>
    <p:sldId id="259" r:id="rId8"/>
    <p:sldId id="260" r:id="rId9"/>
    <p:sldId id="261" r:id="rId10"/>
    <p:sldId id="262" r:id="rId11"/>
    <p:sldId id="264" r:id="rId12"/>
    <p:sldId id="265" r:id="rId13"/>
    <p:sldId id="270" r:id="rId14"/>
    <p:sldId id="266" r:id="rId15"/>
    <p:sldId id="267" r:id="rId16"/>
    <p:sldId id="268" r:id="rId17"/>
  </p:sldIdLst>
  <p:sldSz cx="12192000" cy="6858000"/>
  <p:notesSz cx="6858000" cy="9144000"/>
  <p:embeddedFontLst>
    <p:embeddedFont>
      <p:font typeface="Century Gothic" panose="020B0502020202020204" pitchFamily="34" charset="0"/>
      <p:regular r:id="rId19"/>
      <p:bold r:id="rId20"/>
      <p:italic r:id="rId21"/>
      <p:boldItalic r:id="rId22"/>
    </p:embeddedFont>
  </p:embeddedFontLst>
  <p:custDataLst>
    <p:tags r:id="rId23"/>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5"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356D46F-3A21-4146-B395-8735A61B4B53}" v="27" dt="2023-06-25T17:55:27.226"/>
    <p1510:client id="{98344AE7-4F80-0EBF-1194-68B3F31D6143}" v="1779" dt="2023-06-25T16:35:10.037"/>
  </p1510:revLst>
</p1510:revInfo>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5" d="100"/>
          <a:sy n="155" d="100"/>
        </p:scale>
        <p:origin x="472" y="80"/>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font" Target="fonts/font3.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customschemas.google.com/relationships/presentationmetadata" Target="meta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font" Target="fonts/font2.fntdata"/><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gs" Target="tags/tag1.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font" Target="fonts/font1.fntdata"/><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4.fntdata"/><Relationship Id="rId27" Type="http://schemas.openxmlformats.org/officeDocument/2006/relationships/viewProps" Target="viewProps.xml"/><Relationship Id="rId30"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ss, Michael" userId="S::michael.ross6@snhu.edu::7f022e86-cd97-4f23-ae0e-3f4858cce713" providerId="AD" clId="Web-{98344AE7-4F80-0EBF-1194-68B3F31D6143}"/>
    <pc:docChg chg="addSld delSld modSld">
      <pc:chgData name="Ross, Michael" userId="S::michael.ross6@snhu.edu::7f022e86-cd97-4f23-ae0e-3f4858cce713" providerId="AD" clId="Web-{98344AE7-4F80-0EBF-1194-68B3F31D6143}" dt="2023-06-25T16:35:08.568" v="1829" actId="1076"/>
      <pc:docMkLst>
        <pc:docMk/>
      </pc:docMkLst>
      <pc:sldChg chg="modSp">
        <pc:chgData name="Ross, Michael" userId="S::michael.ross6@snhu.edu::7f022e86-cd97-4f23-ae0e-3f4858cce713" providerId="AD" clId="Web-{98344AE7-4F80-0EBF-1194-68B3F31D6143}" dt="2023-06-25T03:00:22.167" v="2" actId="20577"/>
        <pc:sldMkLst>
          <pc:docMk/>
          <pc:sldMk cId="0" sldId="256"/>
        </pc:sldMkLst>
        <pc:spChg chg="mod">
          <ac:chgData name="Ross, Michael" userId="S::michael.ross6@snhu.edu::7f022e86-cd97-4f23-ae0e-3f4858cce713" providerId="AD" clId="Web-{98344AE7-4F80-0EBF-1194-68B3F31D6143}" dt="2023-06-25T03:00:22.167" v="2" actId="20577"/>
          <ac:spMkLst>
            <pc:docMk/>
            <pc:sldMk cId="0" sldId="256"/>
            <ac:spMk id="145" creationId="{00000000-0000-0000-0000-000000000000}"/>
          </ac:spMkLst>
        </pc:spChg>
      </pc:sldChg>
      <pc:sldChg chg="modSp">
        <pc:chgData name="Ross, Michael" userId="S::michael.ross6@snhu.edu::7f022e86-cd97-4f23-ae0e-3f4858cce713" providerId="AD" clId="Web-{98344AE7-4F80-0EBF-1194-68B3F31D6143}" dt="2023-06-25T16:35:08.568" v="1829" actId="1076"/>
        <pc:sldMkLst>
          <pc:docMk/>
          <pc:sldMk cId="0" sldId="257"/>
        </pc:sldMkLst>
        <pc:spChg chg="mod">
          <ac:chgData name="Ross, Michael" userId="S::michael.ross6@snhu.edu::7f022e86-cd97-4f23-ae0e-3f4858cce713" providerId="AD" clId="Web-{98344AE7-4F80-0EBF-1194-68B3F31D6143}" dt="2023-06-25T16:35:05.833" v="1828" actId="20577"/>
          <ac:spMkLst>
            <pc:docMk/>
            <pc:sldMk cId="0" sldId="257"/>
            <ac:spMk id="152" creationId="{00000000-0000-0000-0000-000000000000}"/>
          </ac:spMkLst>
        </pc:spChg>
        <pc:picChg chg="mod">
          <ac:chgData name="Ross, Michael" userId="S::michael.ross6@snhu.edu::7f022e86-cd97-4f23-ae0e-3f4858cce713" providerId="AD" clId="Web-{98344AE7-4F80-0EBF-1194-68B3F31D6143}" dt="2023-06-25T16:35:08.568" v="1829" actId="1076"/>
          <ac:picMkLst>
            <pc:docMk/>
            <pc:sldMk cId="0" sldId="257"/>
            <ac:picMk id="153" creationId="{00000000-0000-0000-0000-000000000000}"/>
          </ac:picMkLst>
        </pc:picChg>
      </pc:sldChg>
      <pc:sldChg chg="delSp modSp modNotes">
        <pc:chgData name="Ross, Michael" userId="S::michael.ross6@snhu.edu::7f022e86-cd97-4f23-ae0e-3f4858cce713" providerId="AD" clId="Web-{98344AE7-4F80-0EBF-1194-68B3F31D6143}" dt="2023-06-25T15:41:28.181" v="975"/>
        <pc:sldMkLst>
          <pc:docMk/>
          <pc:sldMk cId="0" sldId="258"/>
        </pc:sldMkLst>
        <pc:spChg chg="del mod">
          <ac:chgData name="Ross, Michael" userId="S::michael.ross6@snhu.edu::7f022e86-cd97-4f23-ae0e-3f4858cce713" providerId="AD" clId="Web-{98344AE7-4F80-0EBF-1194-68B3F31D6143}" dt="2023-06-25T15:39:54.767" v="880"/>
          <ac:spMkLst>
            <pc:docMk/>
            <pc:sldMk cId="0" sldId="258"/>
            <ac:spMk id="160" creationId="{00000000-0000-0000-0000-000000000000}"/>
          </ac:spMkLst>
        </pc:spChg>
        <pc:graphicFrameChg chg="mod modGraphic">
          <ac:chgData name="Ross, Michael" userId="S::michael.ross6@snhu.edu::7f022e86-cd97-4f23-ae0e-3f4858cce713" providerId="AD" clId="Web-{98344AE7-4F80-0EBF-1194-68B3F31D6143}" dt="2023-06-25T15:39:52.438" v="879" actId="1076"/>
          <ac:graphicFrameMkLst>
            <pc:docMk/>
            <pc:sldMk cId="0" sldId="258"/>
            <ac:graphicFrameMk id="161" creationId="{00000000-0000-0000-0000-000000000000}"/>
          </ac:graphicFrameMkLst>
        </pc:graphicFrameChg>
      </pc:sldChg>
      <pc:sldChg chg="addSp delSp modSp">
        <pc:chgData name="Ross, Michael" userId="S::michael.ross6@snhu.edu::7f022e86-cd97-4f23-ae0e-3f4858cce713" providerId="AD" clId="Web-{98344AE7-4F80-0EBF-1194-68B3F31D6143}" dt="2023-06-25T03:30:57.573" v="595"/>
        <pc:sldMkLst>
          <pc:docMk/>
          <pc:sldMk cId="0" sldId="259"/>
        </pc:sldMkLst>
        <pc:spChg chg="del mod">
          <ac:chgData name="Ross, Michael" userId="S::michael.ross6@snhu.edu::7f022e86-cd97-4f23-ae0e-3f4858cce713" providerId="AD" clId="Web-{98344AE7-4F80-0EBF-1194-68B3F31D6143}" dt="2023-06-25T03:26:18.814" v="345"/>
          <ac:spMkLst>
            <pc:docMk/>
            <pc:sldMk cId="0" sldId="259"/>
            <ac:spMk id="168" creationId="{00000000-0000-0000-0000-000000000000}"/>
          </ac:spMkLst>
        </pc:spChg>
        <pc:graphicFrameChg chg="add mod modGraphic">
          <ac:chgData name="Ross, Michael" userId="S::michael.ross6@snhu.edu::7f022e86-cd97-4f23-ae0e-3f4858cce713" providerId="AD" clId="Web-{98344AE7-4F80-0EBF-1194-68B3F31D6143}" dt="2023-06-25T03:30:57.573" v="595"/>
          <ac:graphicFrameMkLst>
            <pc:docMk/>
            <pc:sldMk cId="0" sldId="259"/>
            <ac:graphicFrameMk id="2" creationId="{05B689D6-9B35-AAC8-6685-63081AEF40F9}"/>
          </ac:graphicFrameMkLst>
        </pc:graphicFrameChg>
      </pc:sldChg>
      <pc:sldChg chg="modSp modNotes">
        <pc:chgData name="Ross, Michael" userId="S::michael.ross6@snhu.edu::7f022e86-cd97-4f23-ae0e-3f4858cce713" providerId="AD" clId="Web-{98344AE7-4F80-0EBF-1194-68B3F31D6143}" dt="2023-06-25T15:42:37.295" v="986"/>
        <pc:sldMkLst>
          <pc:docMk/>
          <pc:sldMk cId="0" sldId="260"/>
        </pc:sldMkLst>
        <pc:spChg chg="mod">
          <ac:chgData name="Ross, Michael" userId="S::michael.ross6@snhu.edu::7f022e86-cd97-4f23-ae0e-3f4858cce713" providerId="AD" clId="Web-{98344AE7-4F80-0EBF-1194-68B3F31D6143}" dt="2023-06-25T03:33:43.797" v="637" actId="20577"/>
          <ac:spMkLst>
            <pc:docMk/>
            <pc:sldMk cId="0" sldId="260"/>
            <ac:spMk id="175" creationId="{00000000-0000-0000-0000-000000000000}"/>
          </ac:spMkLst>
        </pc:spChg>
      </pc:sldChg>
      <pc:sldChg chg="modSp modNotes">
        <pc:chgData name="Ross, Michael" userId="S::michael.ross6@snhu.edu::7f022e86-cd97-4f23-ae0e-3f4858cce713" providerId="AD" clId="Web-{98344AE7-4F80-0EBF-1194-68B3F31D6143}" dt="2023-06-25T03:35:11.675" v="664"/>
        <pc:sldMkLst>
          <pc:docMk/>
          <pc:sldMk cId="0" sldId="261"/>
        </pc:sldMkLst>
        <pc:spChg chg="mod">
          <ac:chgData name="Ross, Michael" userId="S::michael.ross6@snhu.edu::7f022e86-cd97-4f23-ae0e-3f4858cce713" providerId="AD" clId="Web-{98344AE7-4F80-0EBF-1194-68B3F31D6143}" dt="2023-06-25T03:34:37.799" v="658" actId="20577"/>
          <ac:spMkLst>
            <pc:docMk/>
            <pc:sldMk cId="0" sldId="261"/>
            <ac:spMk id="182" creationId="{00000000-0000-0000-0000-000000000000}"/>
          </ac:spMkLst>
        </pc:spChg>
      </pc:sldChg>
      <pc:sldChg chg="modSp modNotes">
        <pc:chgData name="Ross, Michael" userId="S::michael.ross6@snhu.edu::7f022e86-cd97-4f23-ae0e-3f4858cce713" providerId="AD" clId="Web-{98344AE7-4F80-0EBF-1194-68B3F31D6143}" dt="2023-06-25T03:36:00.052" v="686"/>
        <pc:sldMkLst>
          <pc:docMk/>
          <pc:sldMk cId="0" sldId="262"/>
        </pc:sldMkLst>
        <pc:spChg chg="mod">
          <ac:chgData name="Ross, Michael" userId="S::michael.ross6@snhu.edu::7f022e86-cd97-4f23-ae0e-3f4858cce713" providerId="AD" clId="Web-{98344AE7-4F80-0EBF-1194-68B3F31D6143}" dt="2023-06-25T03:35:30.832" v="676" actId="20577"/>
          <ac:spMkLst>
            <pc:docMk/>
            <pc:sldMk cId="0" sldId="262"/>
            <ac:spMk id="189" creationId="{00000000-0000-0000-0000-000000000000}"/>
          </ac:spMkLst>
        </pc:spChg>
      </pc:sldChg>
      <pc:sldChg chg="modSp del">
        <pc:chgData name="Ross, Michael" userId="S::michael.ross6@snhu.edu::7f022e86-cd97-4f23-ae0e-3f4858cce713" providerId="AD" clId="Web-{98344AE7-4F80-0EBF-1194-68B3F31D6143}" dt="2023-06-25T15:43:13.626" v="988"/>
        <pc:sldMkLst>
          <pc:docMk/>
          <pc:sldMk cId="0" sldId="263"/>
        </pc:sldMkLst>
        <pc:spChg chg="mod">
          <ac:chgData name="Ross, Michael" userId="S::michael.ross6@snhu.edu::7f022e86-cd97-4f23-ae0e-3f4858cce713" providerId="AD" clId="Web-{98344AE7-4F80-0EBF-1194-68B3F31D6143}" dt="2023-06-25T15:42:52.421" v="987" actId="1076"/>
          <ac:spMkLst>
            <pc:docMk/>
            <pc:sldMk cId="0" sldId="263"/>
            <ac:spMk id="196" creationId="{00000000-0000-0000-0000-000000000000}"/>
          </ac:spMkLst>
        </pc:spChg>
      </pc:sldChg>
      <pc:sldChg chg="modSp modNotes">
        <pc:chgData name="Ross, Michael" userId="S::michael.ross6@snhu.edu::7f022e86-cd97-4f23-ae0e-3f4858cce713" providerId="AD" clId="Web-{98344AE7-4F80-0EBF-1194-68B3F31D6143}" dt="2023-06-25T15:50:48.788" v="1241" actId="20577"/>
        <pc:sldMkLst>
          <pc:docMk/>
          <pc:sldMk cId="0" sldId="265"/>
        </pc:sldMkLst>
        <pc:spChg chg="mod">
          <ac:chgData name="Ross, Michael" userId="S::michael.ross6@snhu.edu::7f022e86-cd97-4f23-ae0e-3f4858cce713" providerId="AD" clId="Web-{98344AE7-4F80-0EBF-1194-68B3F31D6143}" dt="2023-06-25T15:50:48.788" v="1241" actId="20577"/>
          <ac:spMkLst>
            <pc:docMk/>
            <pc:sldMk cId="0" sldId="265"/>
            <ac:spMk id="210" creationId="{00000000-0000-0000-0000-000000000000}"/>
          </ac:spMkLst>
        </pc:spChg>
      </pc:sldChg>
      <pc:sldChg chg="modSp modNotes">
        <pc:chgData name="Ross, Michael" userId="S::michael.ross6@snhu.edu::7f022e86-cd97-4f23-ae0e-3f4858cce713" providerId="AD" clId="Web-{98344AE7-4F80-0EBF-1194-68B3F31D6143}" dt="2023-06-25T15:57:26.259" v="1644" actId="20577"/>
        <pc:sldMkLst>
          <pc:docMk/>
          <pc:sldMk cId="0" sldId="266"/>
        </pc:sldMkLst>
        <pc:spChg chg="mod">
          <ac:chgData name="Ross, Michael" userId="S::michael.ross6@snhu.edu::7f022e86-cd97-4f23-ae0e-3f4858cce713" providerId="AD" clId="Web-{98344AE7-4F80-0EBF-1194-68B3F31D6143}" dt="2023-06-25T15:57:26.259" v="1644" actId="20577"/>
          <ac:spMkLst>
            <pc:docMk/>
            <pc:sldMk cId="0" sldId="266"/>
            <ac:spMk id="217" creationId="{00000000-0000-0000-0000-000000000000}"/>
          </ac:spMkLst>
        </pc:spChg>
      </pc:sldChg>
      <pc:sldChg chg="modSp">
        <pc:chgData name="Ross, Michael" userId="S::michael.ross6@snhu.edu::7f022e86-cd97-4f23-ae0e-3f4858cce713" providerId="AD" clId="Web-{98344AE7-4F80-0EBF-1194-68B3F31D6143}" dt="2023-06-25T15:59:17.064" v="1744" actId="20577"/>
        <pc:sldMkLst>
          <pc:docMk/>
          <pc:sldMk cId="0" sldId="267"/>
        </pc:sldMkLst>
        <pc:spChg chg="mod">
          <ac:chgData name="Ross, Michael" userId="S::michael.ross6@snhu.edu::7f022e86-cd97-4f23-ae0e-3f4858cce713" providerId="AD" clId="Web-{98344AE7-4F80-0EBF-1194-68B3F31D6143}" dt="2023-06-25T15:59:17.064" v="1744" actId="20577"/>
          <ac:spMkLst>
            <pc:docMk/>
            <pc:sldMk cId="0" sldId="267"/>
            <ac:spMk id="224" creationId="{00000000-0000-0000-0000-000000000000}"/>
          </ac:spMkLst>
        </pc:spChg>
      </pc:sldChg>
      <pc:sldChg chg="modSp">
        <pc:chgData name="Ross, Michael" userId="S::michael.ross6@snhu.edu::7f022e86-cd97-4f23-ae0e-3f4858cce713" providerId="AD" clId="Web-{98344AE7-4F80-0EBF-1194-68B3F31D6143}" dt="2023-06-25T16:34:53.598" v="1826" actId="20577"/>
        <pc:sldMkLst>
          <pc:docMk/>
          <pc:sldMk cId="0" sldId="268"/>
        </pc:sldMkLst>
        <pc:spChg chg="mod">
          <ac:chgData name="Ross, Michael" userId="S::michael.ross6@snhu.edu::7f022e86-cd97-4f23-ae0e-3f4858cce713" providerId="AD" clId="Web-{98344AE7-4F80-0EBF-1194-68B3F31D6143}" dt="2023-06-25T16:34:53.598" v="1826" actId="20577"/>
          <ac:spMkLst>
            <pc:docMk/>
            <pc:sldMk cId="0" sldId="268"/>
            <ac:spMk id="231" creationId="{00000000-0000-0000-0000-000000000000}"/>
          </ac:spMkLst>
        </pc:spChg>
      </pc:sldChg>
      <pc:sldChg chg="del">
        <pc:chgData name="Ross, Michael" userId="S::michael.ross6@snhu.edu::7f022e86-cd97-4f23-ae0e-3f4858cce713" providerId="AD" clId="Web-{98344AE7-4F80-0EBF-1194-68B3F31D6143}" dt="2023-06-25T16:34:59.161" v="1827"/>
        <pc:sldMkLst>
          <pc:docMk/>
          <pc:sldMk cId="0" sldId="269"/>
        </pc:sldMkLst>
      </pc:sldChg>
      <pc:sldChg chg="new del">
        <pc:chgData name="Ross, Michael" userId="S::michael.ross6@snhu.edu::7f022e86-cd97-4f23-ae0e-3f4858cce713" providerId="AD" clId="Web-{98344AE7-4F80-0EBF-1194-68B3F31D6143}" dt="2023-06-25T15:51:01.804" v="1243"/>
        <pc:sldMkLst>
          <pc:docMk/>
          <pc:sldMk cId="273620646" sldId="270"/>
        </pc:sldMkLst>
      </pc:sldChg>
      <pc:sldChg chg="modSp add replId">
        <pc:chgData name="Ross, Michael" userId="S::michael.ross6@snhu.edu::7f022e86-cd97-4f23-ae0e-3f4858cce713" providerId="AD" clId="Web-{98344AE7-4F80-0EBF-1194-68B3F31D6143}" dt="2023-06-25T15:55:18.215" v="1545" actId="20577"/>
        <pc:sldMkLst>
          <pc:docMk/>
          <pc:sldMk cId="1582612216" sldId="270"/>
        </pc:sldMkLst>
        <pc:spChg chg="mod">
          <ac:chgData name="Ross, Michael" userId="S::michael.ross6@snhu.edu::7f022e86-cd97-4f23-ae0e-3f4858cce713" providerId="AD" clId="Web-{98344AE7-4F80-0EBF-1194-68B3F31D6143}" dt="2023-06-25T15:51:14.930" v="1246" actId="20577"/>
          <ac:spMkLst>
            <pc:docMk/>
            <pc:sldMk cId="1582612216" sldId="270"/>
            <ac:spMk id="209" creationId="{00000000-0000-0000-0000-000000000000}"/>
          </ac:spMkLst>
        </pc:spChg>
        <pc:spChg chg="mod">
          <ac:chgData name="Ross, Michael" userId="S::michael.ross6@snhu.edu::7f022e86-cd97-4f23-ae0e-3f4858cce713" providerId="AD" clId="Web-{98344AE7-4F80-0EBF-1194-68B3F31D6143}" dt="2023-06-25T15:55:18.215" v="1545" actId="20577"/>
          <ac:spMkLst>
            <pc:docMk/>
            <pc:sldMk cId="1582612216" sldId="270"/>
            <ac:spMk id="210" creationId="{00000000-0000-0000-0000-000000000000}"/>
          </ac:spMkLst>
        </pc:spChg>
      </pc:sldChg>
    </pc:docChg>
  </pc:docChgLst>
  <pc:docChgLst>
    <pc:chgData name="Michael Ross" userId="7f022e86-cd97-4f23-ae0e-3f4858cce713" providerId="ADAL" clId="{2356D46F-3A21-4146-B395-8735A61B4B53}"/>
    <pc:docChg chg="modSld">
      <pc:chgData name="Michael Ross" userId="7f022e86-cd97-4f23-ae0e-3f4858cce713" providerId="ADAL" clId="{2356D46F-3A21-4146-B395-8735A61B4B53}" dt="2023-06-25T17:55:27.225" v="20"/>
      <pc:docMkLst>
        <pc:docMk/>
      </pc:docMkLst>
      <pc:sldChg chg="addSp delSp modSp mod modTransition">
        <pc:chgData name="Michael Ross" userId="7f022e86-cd97-4f23-ae0e-3f4858cce713" providerId="ADAL" clId="{2356D46F-3A21-4146-B395-8735A61B4B53}" dt="2023-06-25T17:25:50.285" v="2"/>
        <pc:sldMkLst>
          <pc:docMk/>
          <pc:sldMk cId="0" sldId="256"/>
        </pc:sldMkLst>
        <pc:picChg chg="add del mod">
          <ac:chgData name="Michael Ross" userId="7f022e86-cd97-4f23-ae0e-3f4858cce713" providerId="ADAL" clId="{2356D46F-3A21-4146-B395-8735A61B4B53}" dt="2023-06-25T17:25:50.285" v="2"/>
          <ac:picMkLst>
            <pc:docMk/>
            <pc:sldMk cId="0" sldId="256"/>
            <ac:picMk id="10" creationId="{B288D9A6-C86E-FD86-EFB8-02DE4B7F622A}"/>
          </ac:picMkLst>
        </pc:picChg>
        <pc:picChg chg="add mod">
          <ac:chgData name="Michael Ross" userId="7f022e86-cd97-4f23-ae0e-3f4858cce713" providerId="ADAL" clId="{2356D46F-3A21-4146-B395-8735A61B4B53}" dt="2023-06-25T17:25:50.285" v="2"/>
          <ac:picMkLst>
            <pc:docMk/>
            <pc:sldMk cId="0" sldId="256"/>
            <ac:picMk id="11" creationId="{7D8AB7DB-C464-1B29-82DC-7807EE63EE59}"/>
          </ac:picMkLst>
        </pc:picChg>
      </pc:sldChg>
      <pc:sldChg chg="addSp delSp modSp mod modTransition">
        <pc:chgData name="Michael Ross" userId="7f022e86-cd97-4f23-ae0e-3f4858cce713" providerId="ADAL" clId="{2356D46F-3A21-4146-B395-8735A61B4B53}" dt="2023-06-25T17:26:44.596" v="5"/>
        <pc:sldMkLst>
          <pc:docMk/>
          <pc:sldMk cId="0" sldId="257"/>
        </pc:sldMkLst>
        <pc:picChg chg="add del mod">
          <ac:chgData name="Michael Ross" userId="7f022e86-cd97-4f23-ae0e-3f4858cce713" providerId="ADAL" clId="{2356D46F-3A21-4146-B395-8735A61B4B53}" dt="2023-06-25T17:26:44.596" v="5"/>
          <ac:picMkLst>
            <pc:docMk/>
            <pc:sldMk cId="0" sldId="257"/>
            <ac:picMk id="6" creationId="{4CBE2B82-EC11-C7C7-91DC-55F8E30B34BF}"/>
          </ac:picMkLst>
        </pc:picChg>
        <pc:picChg chg="add mod">
          <ac:chgData name="Michael Ross" userId="7f022e86-cd97-4f23-ae0e-3f4858cce713" providerId="ADAL" clId="{2356D46F-3A21-4146-B395-8735A61B4B53}" dt="2023-06-25T17:26:44.596" v="5"/>
          <ac:picMkLst>
            <pc:docMk/>
            <pc:sldMk cId="0" sldId="257"/>
            <ac:picMk id="7" creationId="{C8C9E4C9-7631-4994-6078-392105F884DE}"/>
          </ac:picMkLst>
        </pc:picChg>
      </pc:sldChg>
      <pc:sldChg chg="addSp modSp">
        <pc:chgData name="Michael Ross" userId="7f022e86-cd97-4f23-ae0e-3f4858cce713" providerId="ADAL" clId="{2356D46F-3A21-4146-B395-8735A61B4B53}" dt="2023-06-25T17:28:48.096" v="6"/>
        <pc:sldMkLst>
          <pc:docMk/>
          <pc:sldMk cId="0" sldId="258"/>
        </pc:sldMkLst>
        <pc:picChg chg="add mod">
          <ac:chgData name="Michael Ross" userId="7f022e86-cd97-4f23-ae0e-3f4858cce713" providerId="ADAL" clId="{2356D46F-3A21-4146-B395-8735A61B4B53}" dt="2023-06-25T17:28:48.096" v="6"/>
          <ac:picMkLst>
            <pc:docMk/>
            <pc:sldMk cId="0" sldId="258"/>
            <ac:picMk id="4" creationId="{67936D7C-E662-EEF6-0E5E-5604FB227035}"/>
          </ac:picMkLst>
        </pc:picChg>
      </pc:sldChg>
      <pc:sldChg chg="addSp delSp modSp mod modTransition">
        <pc:chgData name="Michael Ross" userId="7f022e86-cd97-4f23-ae0e-3f4858cce713" providerId="ADAL" clId="{2356D46F-3A21-4146-B395-8735A61B4B53}" dt="2023-06-25T17:38:52.816" v="9"/>
        <pc:sldMkLst>
          <pc:docMk/>
          <pc:sldMk cId="0" sldId="259"/>
        </pc:sldMkLst>
        <pc:picChg chg="add del mod">
          <ac:chgData name="Michael Ross" userId="7f022e86-cd97-4f23-ae0e-3f4858cce713" providerId="ADAL" clId="{2356D46F-3A21-4146-B395-8735A61B4B53}" dt="2023-06-25T17:38:52.816" v="9"/>
          <ac:picMkLst>
            <pc:docMk/>
            <pc:sldMk cId="0" sldId="259"/>
            <ac:picMk id="6" creationId="{E5CBF225-1D82-4CCC-B75A-D6E1A219003F}"/>
          </ac:picMkLst>
        </pc:picChg>
        <pc:picChg chg="add mod">
          <ac:chgData name="Michael Ross" userId="7f022e86-cd97-4f23-ae0e-3f4858cce713" providerId="ADAL" clId="{2356D46F-3A21-4146-B395-8735A61B4B53}" dt="2023-06-25T17:38:52.816" v="9"/>
          <ac:picMkLst>
            <pc:docMk/>
            <pc:sldMk cId="0" sldId="259"/>
            <ac:picMk id="7" creationId="{0A3301E9-2E93-401D-2D98-001E5FE61FFB}"/>
          </ac:picMkLst>
        </pc:picChg>
      </pc:sldChg>
      <pc:sldChg chg="addSp delSp modSp mod modTransition">
        <pc:chgData name="Michael Ross" userId="7f022e86-cd97-4f23-ae0e-3f4858cce713" providerId="ADAL" clId="{2356D46F-3A21-4146-B395-8735A61B4B53}" dt="2023-06-25T17:40:23.510" v="12"/>
        <pc:sldMkLst>
          <pc:docMk/>
          <pc:sldMk cId="0" sldId="260"/>
        </pc:sldMkLst>
        <pc:picChg chg="add del mod">
          <ac:chgData name="Michael Ross" userId="7f022e86-cd97-4f23-ae0e-3f4858cce713" providerId="ADAL" clId="{2356D46F-3A21-4146-B395-8735A61B4B53}" dt="2023-06-25T17:40:23.510" v="12"/>
          <ac:picMkLst>
            <pc:docMk/>
            <pc:sldMk cId="0" sldId="260"/>
            <ac:picMk id="6" creationId="{C6C2A472-E4FD-BB24-5623-6A354913AD29}"/>
          </ac:picMkLst>
        </pc:picChg>
        <pc:picChg chg="add mod">
          <ac:chgData name="Michael Ross" userId="7f022e86-cd97-4f23-ae0e-3f4858cce713" providerId="ADAL" clId="{2356D46F-3A21-4146-B395-8735A61B4B53}" dt="2023-06-25T17:40:23.510" v="12"/>
          <ac:picMkLst>
            <pc:docMk/>
            <pc:sldMk cId="0" sldId="260"/>
            <ac:picMk id="7" creationId="{60F410CD-FF75-443C-6543-53BE38683D87}"/>
          </ac:picMkLst>
        </pc:picChg>
      </pc:sldChg>
      <pc:sldChg chg="addSp modSp">
        <pc:chgData name="Michael Ross" userId="7f022e86-cd97-4f23-ae0e-3f4858cce713" providerId="ADAL" clId="{2356D46F-3A21-4146-B395-8735A61B4B53}" dt="2023-06-25T17:42:41.410" v="13"/>
        <pc:sldMkLst>
          <pc:docMk/>
          <pc:sldMk cId="0" sldId="261"/>
        </pc:sldMkLst>
        <pc:picChg chg="add mod">
          <ac:chgData name="Michael Ross" userId="7f022e86-cd97-4f23-ae0e-3f4858cce713" providerId="ADAL" clId="{2356D46F-3A21-4146-B395-8735A61B4B53}" dt="2023-06-25T17:42:41.410" v="13"/>
          <ac:picMkLst>
            <pc:docMk/>
            <pc:sldMk cId="0" sldId="261"/>
            <ac:picMk id="5" creationId="{A1DFF6A2-4A09-EEBD-D776-9E9A15CB6E84}"/>
          </ac:picMkLst>
        </pc:picChg>
      </pc:sldChg>
      <pc:sldChg chg="addSp modSp">
        <pc:chgData name="Michael Ross" userId="7f022e86-cd97-4f23-ae0e-3f4858cce713" providerId="ADAL" clId="{2356D46F-3A21-4146-B395-8735A61B4B53}" dt="2023-06-25T17:45:41.722" v="14"/>
        <pc:sldMkLst>
          <pc:docMk/>
          <pc:sldMk cId="0" sldId="262"/>
        </pc:sldMkLst>
        <pc:picChg chg="add mod">
          <ac:chgData name="Michael Ross" userId="7f022e86-cd97-4f23-ae0e-3f4858cce713" providerId="ADAL" clId="{2356D46F-3A21-4146-B395-8735A61B4B53}" dt="2023-06-25T17:45:41.722" v="14"/>
          <ac:picMkLst>
            <pc:docMk/>
            <pc:sldMk cId="0" sldId="262"/>
            <ac:picMk id="4" creationId="{8850B13B-4DD5-D969-13CF-C6D199670E2B}"/>
          </ac:picMkLst>
        </pc:picChg>
      </pc:sldChg>
      <pc:sldChg chg="addSp modSp">
        <pc:chgData name="Michael Ross" userId="7f022e86-cd97-4f23-ae0e-3f4858cce713" providerId="ADAL" clId="{2356D46F-3A21-4146-B395-8735A61B4B53}" dt="2023-06-25T17:46:39.042" v="15"/>
        <pc:sldMkLst>
          <pc:docMk/>
          <pc:sldMk cId="0" sldId="264"/>
        </pc:sldMkLst>
        <pc:picChg chg="add mod">
          <ac:chgData name="Michael Ross" userId="7f022e86-cd97-4f23-ae0e-3f4858cce713" providerId="ADAL" clId="{2356D46F-3A21-4146-B395-8735A61B4B53}" dt="2023-06-25T17:46:39.042" v="15"/>
          <ac:picMkLst>
            <pc:docMk/>
            <pc:sldMk cId="0" sldId="264"/>
            <ac:picMk id="4" creationId="{7A1CE940-E507-A706-5F9D-296D63D98350}"/>
          </ac:picMkLst>
        </pc:picChg>
      </pc:sldChg>
      <pc:sldChg chg="addSp modSp">
        <pc:chgData name="Michael Ross" userId="7f022e86-cd97-4f23-ae0e-3f4858cce713" providerId="ADAL" clId="{2356D46F-3A21-4146-B395-8735A61B4B53}" dt="2023-06-25T17:48:43.812" v="16"/>
        <pc:sldMkLst>
          <pc:docMk/>
          <pc:sldMk cId="0" sldId="265"/>
        </pc:sldMkLst>
        <pc:picChg chg="add mod">
          <ac:chgData name="Michael Ross" userId="7f022e86-cd97-4f23-ae0e-3f4858cce713" providerId="ADAL" clId="{2356D46F-3A21-4146-B395-8735A61B4B53}" dt="2023-06-25T17:48:43.812" v="16"/>
          <ac:picMkLst>
            <pc:docMk/>
            <pc:sldMk cId="0" sldId="265"/>
            <ac:picMk id="4" creationId="{A12D00EA-B16B-B853-8859-F58CE9C09934}"/>
          </ac:picMkLst>
        </pc:picChg>
      </pc:sldChg>
      <pc:sldChg chg="addSp modSp">
        <pc:chgData name="Michael Ross" userId="7f022e86-cd97-4f23-ae0e-3f4858cce713" providerId="ADAL" clId="{2356D46F-3A21-4146-B395-8735A61B4B53}" dt="2023-06-25T17:53:04.302" v="18"/>
        <pc:sldMkLst>
          <pc:docMk/>
          <pc:sldMk cId="0" sldId="266"/>
        </pc:sldMkLst>
        <pc:picChg chg="add mod">
          <ac:chgData name="Michael Ross" userId="7f022e86-cd97-4f23-ae0e-3f4858cce713" providerId="ADAL" clId="{2356D46F-3A21-4146-B395-8735A61B4B53}" dt="2023-06-25T17:53:04.302" v="18"/>
          <ac:picMkLst>
            <pc:docMk/>
            <pc:sldMk cId="0" sldId="266"/>
            <ac:picMk id="4" creationId="{B2AD9C78-EE17-B47B-01D1-24F433B3F06F}"/>
          </ac:picMkLst>
        </pc:picChg>
      </pc:sldChg>
      <pc:sldChg chg="addSp modSp">
        <pc:chgData name="Michael Ross" userId="7f022e86-cd97-4f23-ae0e-3f4858cce713" providerId="ADAL" clId="{2356D46F-3A21-4146-B395-8735A61B4B53}" dt="2023-06-25T17:54:22.908" v="19"/>
        <pc:sldMkLst>
          <pc:docMk/>
          <pc:sldMk cId="0" sldId="267"/>
        </pc:sldMkLst>
        <pc:picChg chg="add mod">
          <ac:chgData name="Michael Ross" userId="7f022e86-cd97-4f23-ae0e-3f4858cce713" providerId="ADAL" clId="{2356D46F-3A21-4146-B395-8735A61B4B53}" dt="2023-06-25T17:54:22.908" v="19"/>
          <ac:picMkLst>
            <pc:docMk/>
            <pc:sldMk cId="0" sldId="267"/>
            <ac:picMk id="4" creationId="{B170F728-1731-5528-A8AF-4798F3FBB7B2}"/>
          </ac:picMkLst>
        </pc:picChg>
      </pc:sldChg>
      <pc:sldChg chg="addSp modSp">
        <pc:chgData name="Michael Ross" userId="7f022e86-cd97-4f23-ae0e-3f4858cce713" providerId="ADAL" clId="{2356D46F-3A21-4146-B395-8735A61B4B53}" dt="2023-06-25T17:55:27.225" v="20"/>
        <pc:sldMkLst>
          <pc:docMk/>
          <pc:sldMk cId="0" sldId="268"/>
        </pc:sldMkLst>
        <pc:picChg chg="add mod">
          <ac:chgData name="Michael Ross" userId="7f022e86-cd97-4f23-ae0e-3f4858cce713" providerId="ADAL" clId="{2356D46F-3A21-4146-B395-8735A61B4B53}" dt="2023-06-25T17:55:27.225" v="20"/>
          <ac:picMkLst>
            <pc:docMk/>
            <pc:sldMk cId="0" sldId="268"/>
            <ac:picMk id="4" creationId="{4A9227A7-0BF7-E9BB-190C-217C7A2B14D1}"/>
          </ac:picMkLst>
        </pc:picChg>
      </pc:sldChg>
      <pc:sldChg chg="addSp modSp">
        <pc:chgData name="Michael Ross" userId="7f022e86-cd97-4f23-ae0e-3f4858cce713" providerId="ADAL" clId="{2356D46F-3A21-4146-B395-8735A61B4B53}" dt="2023-06-25T17:51:16.159" v="17"/>
        <pc:sldMkLst>
          <pc:docMk/>
          <pc:sldMk cId="1582612216" sldId="270"/>
        </pc:sldMkLst>
        <pc:picChg chg="add mod">
          <ac:chgData name="Michael Ross" userId="7f022e86-cd97-4f23-ae0e-3f4858cce713" providerId="ADAL" clId="{2356D46F-3A21-4146-B395-8735A61B4B53}" dt="2023-06-25T17:51:16.159" v="17"/>
          <ac:picMkLst>
            <pc:docMk/>
            <pc:sldMk cId="1582612216" sldId="270"/>
            <ac:picMk id="4" creationId="{525CABFF-A195-B05F-01D3-779ED76880E5}"/>
          </ac:picMkLst>
        </pc:picChg>
      </pc:sldChg>
    </pc:docChg>
  </pc:docChgLst>
</pc:chgInfo>
</file>

<file path=ppt/media/image1.png>
</file>

<file path=ppt/media/image2.png>
</file>

<file path=ppt/media/image3.pn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685800" lvl="1" indent="-228600">
              <a:lnSpc>
                <a:spcPct val="90000"/>
              </a:lnSpc>
              <a:buFont typeface="Arial,Sans-Serif"/>
              <a:buChar char="•"/>
            </a:pPr>
            <a:r>
              <a:rPr lang="en-US" dirty="0"/>
              <a:t>[Explain the </a:t>
            </a:r>
            <a:r>
              <a:rPr lang="en-US" dirty="0" err="1"/>
              <a:t>DevSecOps</a:t>
            </a:r>
            <a:r>
              <a:rPr lang="en-US" dirty="0"/>
              <a:t> pipeline.]</a:t>
            </a:r>
          </a:p>
          <a:p>
            <a:pPr marL="685800" lvl="1" indent="-228600">
              <a:lnSpc>
                <a:spcPct val="90000"/>
              </a:lnSpc>
              <a:spcBef>
                <a:spcPts val="500"/>
              </a:spcBef>
              <a:buFont typeface="Arial,Sans-Serif"/>
              <a:buChar char="•"/>
            </a:pPr>
            <a:r>
              <a:rPr lang="en-US" dirty="0"/>
              <a:t>[Summarize the external tools and where and how they are used in the context of the diagram.]</a:t>
            </a:r>
          </a:p>
          <a:p>
            <a:pPr>
              <a:buNone/>
            </a:pPr>
            <a:r>
              <a:rPr lang="en-US" dirty="0"/>
              <a:t>The </a:t>
            </a:r>
            <a:r>
              <a:rPr lang="en-US" dirty="0" err="1"/>
              <a:t>DevSecOps</a:t>
            </a:r>
            <a:r>
              <a:rPr lang="en-US" dirty="0"/>
              <a:t> methodology forms a continuous feedback loop to constantly improve security of the coding and deployment </a:t>
            </a:r>
            <a:r>
              <a:rPr lang="en-US" dirty="0" err="1"/>
              <a:t>pipleline</a:t>
            </a:r>
            <a:r>
              <a:rPr lang="en-US" dirty="0"/>
              <a:t>.  By incorporating lessons-learned as well as active security issues back into the pipeline through additional security tools or processes ensures that the pipeline and the associated software remains secure through the lifecycle of the software.</a:t>
            </a:r>
          </a:p>
          <a:p>
            <a:pPr>
              <a:buNone/>
            </a:pPr>
            <a:r>
              <a:rPr lang="en-US" dirty="0"/>
              <a:t>Including code scanning as part of the code submission process ensures that as code is being submitted it is also being tested through static code analysis as well as unit tests so that no bad code gets through the code commit process.  </a:t>
            </a:r>
          </a:p>
          <a:p>
            <a:pPr>
              <a:buNone/>
            </a:pPr>
            <a:r>
              <a:rPr lang="en-US" dirty="0"/>
              <a:t>The second level of gates should include some kind of end-to-end or integration testing for the software either as part of a pull request or as part of an automated suite of tests after code is committed.  Pull request reviews should be implemented to allow other engineers to examine the code before it is allowed to progress from a higher level branch such as a feature or hotfix branch to a lower level one, like main.</a:t>
            </a:r>
          </a:p>
          <a:p>
            <a:pPr>
              <a:buNone/>
            </a:pPr>
            <a:r>
              <a:rPr lang="en-US" dirty="0"/>
              <a:t>In addition to the tests for code completeness and security, operational security tools should be put into place to ensure that the code remains secure while running. Utilizing a holistic logging solution in tandem with a security tool which can analyze those logs for evidence of a breach is an important part of the </a:t>
            </a:r>
            <a:r>
              <a:rPr lang="en-US" dirty="0" err="1"/>
              <a:t>DevSecOps</a:t>
            </a:r>
            <a:r>
              <a:rPr lang="en-US" dirty="0"/>
              <a:t> feedback loop.</a:t>
            </a:r>
          </a:p>
          <a:p>
            <a:pPr marL="0" lvl="0" indent="0" algn="l">
              <a:lnSpc>
                <a:spcPct val="100000"/>
              </a:lnSpc>
              <a:spcBef>
                <a:spcPts val="0"/>
              </a:spcBef>
              <a:spcAft>
                <a:spcPts val="0"/>
              </a:spcAft>
              <a:buSzPts val="1100"/>
              <a:buNone/>
            </a:pPr>
            <a:endParaRPr dirty="0"/>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948891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228600" indent="-228600">
              <a:lnSpc>
                <a:spcPct val="90000"/>
              </a:lnSpc>
              <a:buFont typeface="Arial,Sans-Serif"/>
              <a:buChar char="•"/>
            </a:pPr>
            <a:r>
              <a:rPr lang="en-US" dirty="0"/>
              <a:t>[Describe the problems, the solutions, and the risks or benefits involved if you act now or wait. Where is the strategy lacking? What are the risks of using this strategy? Which steps should be taken?]</a:t>
            </a:r>
          </a:p>
          <a:p>
            <a:pPr marL="0" lvl="0" indent="0" algn="l">
              <a:lnSpc>
                <a:spcPct val="100000"/>
              </a:lnSpc>
              <a:spcBef>
                <a:spcPts val="0"/>
              </a:spcBef>
              <a:spcAft>
                <a:spcPts val="0"/>
              </a:spcAft>
              <a:buSzPts val="1100"/>
              <a:buNone/>
            </a:pPr>
            <a:endParaRPr dirty="0"/>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a:t>The threats are ranked by taking into account the severity, the likelihood, and the remediation cost.  A high severity with a low remediation cost is something that should go into the priority quadrant.  Threats that are low severity, low likelihood and high remediation cost go into the low priority quadrant.  Everything else falls somewhere in between.</a:t>
            </a:r>
          </a:p>
          <a:p>
            <a:pPr marL="0" indent="0">
              <a:buNone/>
            </a:pPr>
            <a:endParaRPr lang="en-US" dirty="0"/>
          </a:p>
          <a:p>
            <a:pPr marL="0" indent="0">
              <a:buNone/>
            </a:pPr>
            <a:endParaRPr lang="en-US" dirty="0"/>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r>
              <a:rPr lang="en-US" dirty="0"/>
              <a:t>[List the 10 coding standards. Explain your own ranking system for vulnerabilities, using specific details from the coding standards in your security policy.]</a:t>
            </a:r>
          </a:p>
          <a:p>
            <a:pPr marL="0" indent="0">
              <a:buNone/>
            </a:pPr>
            <a:endParaRPr lang="en-US" dirty="0"/>
          </a:p>
          <a:p>
            <a:pPr marL="0" indent="0">
              <a:buNone/>
            </a:pPr>
            <a:r>
              <a:rPr lang="en-US"/>
              <a:t>STD-001-CPP</a:t>
            </a:r>
          </a:p>
          <a:p>
            <a:pPr marL="0" indent="0">
              <a:buNone/>
            </a:pPr>
            <a:r>
              <a:rPr lang="en-US"/>
              <a:t>High</a:t>
            </a:r>
          </a:p>
          <a:p>
            <a:pPr marL="0" indent="0">
              <a:buNone/>
            </a:pPr>
            <a:r>
              <a:rPr lang="en-US"/>
              <a:t>Unlikely</a:t>
            </a:r>
          </a:p>
          <a:p>
            <a:pPr marL="0" indent="0">
              <a:buNone/>
            </a:pPr>
            <a:r>
              <a:rPr lang="en-US" dirty="0"/>
              <a:t>Medium</a:t>
            </a:r>
          </a:p>
          <a:p>
            <a:pPr marL="0" indent="0">
              <a:buNone/>
            </a:pPr>
            <a:r>
              <a:rPr lang="en-US" dirty="0"/>
              <a:t>High</a:t>
            </a:r>
          </a:p>
          <a:p>
            <a:pPr marL="0" indent="0">
              <a:buNone/>
            </a:pPr>
            <a:r>
              <a:rPr lang="en-US" dirty="0"/>
              <a:t>L2</a:t>
            </a:r>
          </a:p>
          <a:p>
            <a:pPr marL="0" indent="0">
              <a:buNone/>
            </a:pPr>
            <a:r>
              <a:rPr lang="en-US" dirty="0"/>
              <a:t>STD-002-CPP</a:t>
            </a:r>
          </a:p>
          <a:p>
            <a:pPr marL="0" indent="0">
              <a:buNone/>
            </a:pPr>
            <a:r>
              <a:rPr lang="en-US" dirty="0"/>
              <a:t>High</a:t>
            </a:r>
          </a:p>
          <a:p>
            <a:pPr marL="0" indent="0">
              <a:buNone/>
            </a:pPr>
            <a:r>
              <a:rPr lang="en-US" dirty="0"/>
              <a:t>High</a:t>
            </a:r>
          </a:p>
          <a:p>
            <a:pPr marL="0" indent="0">
              <a:buNone/>
            </a:pPr>
            <a:r>
              <a:rPr lang="en-US" dirty="0"/>
              <a:t>Low</a:t>
            </a:r>
          </a:p>
          <a:p>
            <a:pPr marL="0" indent="0">
              <a:buNone/>
            </a:pPr>
            <a:r>
              <a:rPr lang="en-US" dirty="0"/>
              <a:t>High</a:t>
            </a:r>
          </a:p>
          <a:p>
            <a:pPr marL="0" indent="0">
              <a:buNone/>
            </a:pPr>
            <a:r>
              <a:rPr lang="en-US" dirty="0"/>
              <a:t>L15</a:t>
            </a:r>
          </a:p>
          <a:p>
            <a:pPr marL="0" indent="0">
              <a:buNone/>
            </a:pPr>
            <a:r>
              <a:rPr lang="en-US" dirty="0"/>
              <a:t>STD-003-CPP</a:t>
            </a:r>
          </a:p>
          <a:p>
            <a:pPr marL="0" indent="0">
              <a:buNone/>
            </a:pPr>
            <a:r>
              <a:rPr lang="en-US" dirty="0"/>
              <a:t>High</a:t>
            </a:r>
          </a:p>
          <a:p>
            <a:pPr marL="0" indent="0">
              <a:buNone/>
            </a:pPr>
            <a:r>
              <a:rPr lang="en-US" dirty="0"/>
              <a:t>High</a:t>
            </a:r>
          </a:p>
          <a:p>
            <a:pPr marL="0" indent="0">
              <a:buNone/>
            </a:pPr>
            <a:r>
              <a:rPr lang="en-US" dirty="0"/>
              <a:t>Low</a:t>
            </a:r>
          </a:p>
          <a:p>
            <a:pPr marL="0" indent="0">
              <a:buNone/>
            </a:pPr>
            <a:r>
              <a:rPr lang="en-US" dirty="0"/>
              <a:t>High</a:t>
            </a:r>
          </a:p>
          <a:p>
            <a:pPr marL="0" indent="0">
              <a:buNone/>
            </a:pPr>
            <a:r>
              <a:rPr lang="en-US" dirty="0"/>
              <a:t>L15</a:t>
            </a:r>
          </a:p>
          <a:p>
            <a:pPr marL="0" indent="0">
              <a:buNone/>
            </a:pPr>
            <a:r>
              <a:rPr lang="en-US" dirty="0"/>
              <a:t>STD-004-CPP</a:t>
            </a:r>
          </a:p>
          <a:p>
            <a:pPr marL="0" indent="0">
              <a:buNone/>
            </a:pPr>
            <a:r>
              <a:rPr lang="en-US" dirty="0"/>
              <a:t>High</a:t>
            </a:r>
          </a:p>
          <a:p>
            <a:pPr marL="0" indent="0">
              <a:buNone/>
            </a:pPr>
            <a:r>
              <a:rPr lang="en-US" dirty="0"/>
              <a:t>Likely</a:t>
            </a:r>
          </a:p>
          <a:p>
            <a:pPr marL="0" indent="0">
              <a:buNone/>
            </a:pPr>
            <a:r>
              <a:rPr lang="en-US" dirty="0"/>
              <a:t>Medium</a:t>
            </a:r>
          </a:p>
          <a:p>
            <a:pPr marL="0" indent="0">
              <a:buNone/>
            </a:pPr>
            <a:r>
              <a:rPr lang="en-US" dirty="0"/>
              <a:t>P18</a:t>
            </a:r>
          </a:p>
          <a:p>
            <a:pPr marL="0" indent="0">
              <a:buNone/>
            </a:pPr>
            <a:r>
              <a:rPr lang="en-US" dirty="0"/>
              <a:t>L1</a:t>
            </a:r>
          </a:p>
          <a:p>
            <a:pPr marL="0" indent="0">
              <a:buNone/>
            </a:pPr>
            <a:r>
              <a:rPr lang="en-US" dirty="0"/>
              <a:t>STD-005-CPP</a:t>
            </a:r>
          </a:p>
          <a:p>
            <a:pPr marL="0" indent="0">
              <a:buNone/>
            </a:pPr>
            <a:r>
              <a:rPr lang="en-US" dirty="0"/>
              <a:t>High</a:t>
            </a:r>
          </a:p>
          <a:p>
            <a:pPr marL="0" indent="0">
              <a:buNone/>
            </a:pPr>
            <a:r>
              <a:rPr lang="en-US" dirty="0"/>
              <a:t>Likely</a:t>
            </a:r>
          </a:p>
          <a:p>
            <a:pPr marL="0" indent="0">
              <a:buNone/>
            </a:pPr>
            <a:r>
              <a:rPr lang="en-US" dirty="0"/>
              <a:t>Medium</a:t>
            </a:r>
          </a:p>
          <a:p>
            <a:pPr marL="0" indent="0">
              <a:buNone/>
            </a:pPr>
            <a:r>
              <a:rPr lang="en-US" dirty="0"/>
              <a:t>P18</a:t>
            </a:r>
          </a:p>
          <a:p>
            <a:pPr marL="0" indent="0">
              <a:buNone/>
            </a:pPr>
            <a:r>
              <a:rPr lang="en-US" dirty="0"/>
              <a:t>L1</a:t>
            </a:r>
          </a:p>
          <a:p>
            <a:pPr marL="0" indent="0">
              <a:buNone/>
            </a:pPr>
            <a:r>
              <a:rPr lang="en-US" dirty="0"/>
              <a:t>STD-006-CPP</a:t>
            </a:r>
          </a:p>
          <a:p>
            <a:pPr marL="0" indent="0">
              <a:buNone/>
            </a:pPr>
            <a:r>
              <a:rPr lang="en-US" dirty="0"/>
              <a:t>Low</a:t>
            </a:r>
          </a:p>
          <a:p>
            <a:pPr marL="0" indent="0">
              <a:buNone/>
            </a:pPr>
            <a:r>
              <a:rPr lang="en-US" dirty="0"/>
              <a:t>Unlikely</a:t>
            </a:r>
          </a:p>
          <a:p>
            <a:pPr marL="0" indent="0">
              <a:buNone/>
            </a:pPr>
            <a:r>
              <a:rPr lang="en-US" dirty="0"/>
              <a:t>High</a:t>
            </a:r>
          </a:p>
          <a:p>
            <a:pPr marL="0" indent="0">
              <a:buNone/>
            </a:pPr>
            <a:r>
              <a:rPr lang="en-US" dirty="0"/>
              <a:t>P1</a:t>
            </a:r>
          </a:p>
          <a:p>
            <a:pPr marL="0" indent="0">
              <a:buNone/>
            </a:pPr>
            <a:r>
              <a:rPr lang="en-US" dirty="0"/>
              <a:t>L3</a:t>
            </a:r>
          </a:p>
          <a:p>
            <a:pPr marL="0" indent="0">
              <a:buNone/>
            </a:pPr>
            <a:r>
              <a:rPr lang="en-US" dirty="0"/>
              <a:t>STD-007-CPP</a:t>
            </a:r>
          </a:p>
          <a:p>
            <a:pPr marL="0" indent="0">
              <a:buNone/>
            </a:pPr>
            <a:r>
              <a:rPr lang="en-US" dirty="0"/>
              <a:t>Low</a:t>
            </a:r>
          </a:p>
          <a:p>
            <a:pPr marL="0" indent="0">
              <a:buNone/>
            </a:pPr>
            <a:r>
              <a:rPr lang="en-US" dirty="0"/>
              <a:t>Probable</a:t>
            </a:r>
          </a:p>
          <a:p>
            <a:pPr marL="0" indent="0">
              <a:buNone/>
            </a:pPr>
            <a:r>
              <a:rPr lang="en-US" dirty="0"/>
              <a:t>Medium</a:t>
            </a:r>
          </a:p>
          <a:p>
            <a:pPr marL="0" indent="0">
              <a:buNone/>
            </a:pPr>
            <a:r>
              <a:rPr lang="en-US" dirty="0"/>
              <a:t>P4</a:t>
            </a:r>
          </a:p>
          <a:p>
            <a:pPr marL="0" indent="0">
              <a:buNone/>
            </a:pPr>
            <a:r>
              <a:rPr lang="en-US" dirty="0"/>
              <a:t>L3</a:t>
            </a:r>
          </a:p>
          <a:p>
            <a:pPr marL="0" indent="0">
              <a:buNone/>
            </a:pPr>
            <a:r>
              <a:rPr lang="en-US" dirty="0"/>
              <a:t>STD-008-CRG</a:t>
            </a:r>
          </a:p>
          <a:p>
            <a:pPr marL="0" indent="0">
              <a:buNone/>
            </a:pPr>
            <a:r>
              <a:rPr lang="en-US" dirty="0"/>
              <a:t>Low</a:t>
            </a:r>
          </a:p>
          <a:p>
            <a:pPr marL="0" indent="0">
              <a:buNone/>
            </a:pPr>
            <a:r>
              <a:rPr lang="en-US" dirty="0"/>
              <a:t>Unlikely</a:t>
            </a:r>
          </a:p>
          <a:p>
            <a:pPr marL="0" indent="0">
              <a:buNone/>
            </a:pPr>
            <a:r>
              <a:rPr lang="en-US" dirty="0"/>
              <a:t>Medium</a:t>
            </a:r>
          </a:p>
          <a:p>
            <a:pPr marL="0" indent="0">
              <a:buNone/>
            </a:pPr>
            <a:r>
              <a:rPr lang="en-US" dirty="0"/>
              <a:t>P2</a:t>
            </a:r>
          </a:p>
          <a:p>
            <a:pPr marL="0" indent="0">
              <a:buNone/>
            </a:pPr>
            <a:r>
              <a:rPr lang="en-US" dirty="0"/>
              <a:t>L3</a:t>
            </a:r>
          </a:p>
          <a:p>
            <a:pPr marL="0" indent="0">
              <a:buNone/>
            </a:pPr>
            <a:r>
              <a:rPr lang="en-US" dirty="0"/>
              <a:t>STD-009-CRG</a:t>
            </a:r>
          </a:p>
          <a:p>
            <a:pPr marL="0" indent="0">
              <a:buNone/>
            </a:pPr>
            <a:r>
              <a:rPr lang="en-US" dirty="0"/>
              <a:t>High</a:t>
            </a:r>
          </a:p>
          <a:p>
            <a:pPr marL="0" indent="0">
              <a:buNone/>
            </a:pPr>
            <a:r>
              <a:rPr lang="en-US" dirty="0"/>
              <a:t>Probable</a:t>
            </a:r>
          </a:p>
          <a:p>
            <a:pPr marL="0" indent="0">
              <a:buNone/>
            </a:pPr>
            <a:r>
              <a:rPr lang="en-US" dirty="0"/>
              <a:t>Medium</a:t>
            </a:r>
          </a:p>
          <a:p>
            <a:pPr marL="0" indent="0">
              <a:buNone/>
            </a:pPr>
            <a:r>
              <a:rPr lang="en-US" dirty="0"/>
              <a:t>P12</a:t>
            </a:r>
          </a:p>
          <a:p>
            <a:pPr marL="0" indent="0">
              <a:buNone/>
            </a:pPr>
            <a:r>
              <a:rPr lang="en-US" dirty="0"/>
              <a:t>L1</a:t>
            </a:r>
          </a:p>
          <a:p>
            <a:pPr marL="0" indent="0">
              <a:buNone/>
            </a:pPr>
            <a:r>
              <a:rPr lang="en-US" dirty="0"/>
              <a:t>STD-010-CRG</a:t>
            </a:r>
          </a:p>
          <a:p>
            <a:pPr marL="0" indent="0">
              <a:buNone/>
            </a:pPr>
            <a:r>
              <a:rPr lang="en-US" dirty="0"/>
              <a:t>High</a:t>
            </a:r>
          </a:p>
          <a:p>
            <a:pPr marL="0" indent="0">
              <a:buNone/>
            </a:pPr>
            <a:r>
              <a:rPr lang="en-US" dirty="0"/>
              <a:t>Likely</a:t>
            </a:r>
          </a:p>
          <a:p>
            <a:pPr marL="0" indent="0">
              <a:buNone/>
            </a:pPr>
            <a:r>
              <a:rPr lang="en-US" dirty="0"/>
              <a:t>Medium</a:t>
            </a:r>
          </a:p>
          <a:p>
            <a:pPr marL="0" indent="0">
              <a:buNone/>
            </a:pPr>
            <a:r>
              <a:rPr lang="en-US" dirty="0"/>
              <a:t>P18</a:t>
            </a:r>
          </a:p>
          <a:p>
            <a:pPr marL="0" indent="0">
              <a:buNone/>
            </a:pPr>
            <a:r>
              <a:rPr lang="en-US" dirty="0"/>
              <a:t>L1</a:t>
            </a:r>
          </a:p>
          <a:p>
            <a:pPr marL="0" lvl="0" indent="0" algn="l">
              <a:lnSpc>
                <a:spcPct val="100000"/>
              </a:lnSpc>
              <a:spcBef>
                <a:spcPts val="0"/>
              </a:spcBef>
              <a:spcAft>
                <a:spcPts val="0"/>
              </a:spcAft>
              <a:buSzPts val="1100"/>
              <a:buNone/>
            </a:pPr>
            <a:endParaRPr dirty="0"/>
          </a:p>
          <a:p>
            <a:pPr marL="0" indent="0">
              <a:buNone/>
            </a:pPr>
            <a:endParaRPr lang="en-US" dirty="0"/>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buNone/>
            </a:pPr>
            <a:r>
              <a:rPr lang="en-US" dirty="0"/>
              <a:t>Encryption in rest</a:t>
            </a:r>
          </a:p>
          <a:p>
            <a:pPr>
              <a:buNone/>
            </a:pPr>
            <a:r>
              <a:rPr lang="en-US" dirty="0"/>
              <a:t>Encryption at rest is the state of data when it is not being used and is inactively residing on whatever storage media is used for the application.  Ensuring that data is encrypted at rest is important from a physical security perspective.  If any malicious actor were able to exfiltrate the physical drives that the data resides on, they would be able to read the data in plaintext if it is not encrypted.</a:t>
            </a:r>
          </a:p>
          <a:p>
            <a:pPr marL="0" lvl="0" indent="0" algn="l">
              <a:lnSpc>
                <a:spcPct val="100000"/>
              </a:lnSpc>
              <a:spcBef>
                <a:spcPts val="0"/>
              </a:spcBef>
              <a:spcAft>
                <a:spcPts val="0"/>
              </a:spcAft>
              <a:buSzPts val="1100"/>
              <a:buNone/>
            </a:pPr>
            <a:endParaRPr dirty="0"/>
          </a:p>
          <a:p>
            <a:pPr>
              <a:buNone/>
            </a:pPr>
            <a:r>
              <a:rPr lang="en-US" dirty="0"/>
              <a:t>Encryption at flight</a:t>
            </a:r>
          </a:p>
          <a:p>
            <a:pPr>
              <a:buNone/>
            </a:pPr>
            <a:r>
              <a:rPr lang="en-US" dirty="0"/>
              <a:t>Encryption in-flight refers to the state of data as it is moving from one system to another over a network layer.  Because the data often travels over public networks, encrypting the data is of utmost importance.  For example, an HTTPS SSL or TLS connection between a webserver and a web page in your browser encrypts the traffic from end to end.  Secure online shopping would not be possible without encryption in flight.</a:t>
            </a:r>
          </a:p>
          <a:p>
            <a:pPr marL="0" indent="0">
              <a:buNone/>
            </a:pPr>
            <a:endParaRPr lang="en-US" dirty="0"/>
          </a:p>
          <a:p>
            <a:pPr>
              <a:buNone/>
            </a:pPr>
            <a:r>
              <a:rPr lang="en-US"/>
              <a:t>Encryption in use</a:t>
            </a:r>
          </a:p>
          <a:p>
            <a:pPr>
              <a:buNone/>
            </a:pPr>
            <a:r>
              <a:rPr lang="en-US"/>
              <a:t>Encryption in use refers to the encrypting of data even when it is actively being utilized by an application.  Only users which have the correct level of authorization and are appropriately authenticated can decrypt the data to utilize it.  This prevents attacks in which an insider threat has direct access to the application environment.</a:t>
            </a:r>
          </a:p>
          <a:p>
            <a:pPr marL="0" indent="0">
              <a:buNone/>
            </a:pPr>
            <a:endParaRPr lang="en-US" dirty="0"/>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a:buNone/>
            </a:pPr>
            <a:r>
              <a:rPr lang="en-US" dirty="0"/>
              <a:t>Authentication</a:t>
            </a:r>
          </a:p>
          <a:p>
            <a:pPr>
              <a:buNone/>
            </a:pPr>
            <a:r>
              <a:rPr lang="en-US" dirty="0"/>
              <a:t>Without authentication it is impossible to know whether a user is who they say they are.  Authentication is the process of doing just this, verifying a user identity.  This can be done in a number of ways and the most secure is to include another factor of authentication other than a password.  Two Factor Authentication uses another method which identifies the user such as a cell phone or e-mail address to add defense in depth to the authentication process.</a:t>
            </a:r>
          </a:p>
          <a:p>
            <a:pPr>
              <a:buNone/>
            </a:pPr>
            <a:r>
              <a:rPr lang="en-US" dirty="0"/>
              <a:t>Logins to the application will require two factor authentication.</a:t>
            </a:r>
          </a:p>
          <a:p>
            <a:pPr>
              <a:buNone/>
            </a:pPr>
            <a:r>
              <a:rPr lang="en-US" dirty="0"/>
              <a:t>Passwords will be enforced to have at least 8 characters and include special characters.</a:t>
            </a:r>
          </a:p>
          <a:p>
            <a:pPr>
              <a:buNone/>
            </a:pPr>
            <a:r>
              <a:rPr lang="en-US" dirty="0"/>
              <a:t>Passwords will be rotated on a 90 day basis.</a:t>
            </a:r>
          </a:p>
          <a:p>
            <a:pPr marL="0" lvl="0" indent="0" algn="l">
              <a:lnSpc>
                <a:spcPct val="100000"/>
              </a:lnSpc>
              <a:spcBef>
                <a:spcPts val="0"/>
              </a:spcBef>
              <a:spcAft>
                <a:spcPts val="0"/>
              </a:spcAft>
              <a:buSzPts val="1100"/>
              <a:buNone/>
            </a:pPr>
            <a:endParaRPr dirty="0"/>
          </a:p>
          <a:p>
            <a:pPr marL="0" indent="0">
              <a:buNone/>
            </a:pPr>
            <a:endParaRPr lang="en-US" dirty="0"/>
          </a:p>
          <a:p>
            <a:pPr>
              <a:buNone/>
            </a:pPr>
            <a:r>
              <a:rPr lang="en-US" dirty="0"/>
              <a:t>Authorization</a:t>
            </a:r>
          </a:p>
          <a:p>
            <a:pPr>
              <a:buNone/>
            </a:pPr>
            <a:r>
              <a:rPr lang="en-US" dirty="0"/>
              <a:t>Authorization is what happens after a user has been authenticated.  Based on the users authentication result, that user can then be authorized to perform certain functions within an application.  The concept of least privilege applies here as users should be given the least amount of privilege that their job requires.   Only applying the least privilege ensures that even if an account is compromised the blast radius of the compromise can be reduced.</a:t>
            </a:r>
          </a:p>
          <a:p>
            <a:pPr>
              <a:buNone/>
            </a:pPr>
            <a:r>
              <a:rPr lang="en-US" dirty="0"/>
              <a:t>The principle of least privilege will be applied to user roles.</a:t>
            </a:r>
          </a:p>
          <a:p>
            <a:pPr>
              <a:buNone/>
            </a:pPr>
            <a:endParaRPr lang="en-US" dirty="0"/>
          </a:p>
          <a:p>
            <a:pPr marL="0" indent="0">
              <a:buNone/>
            </a:pPr>
            <a:endParaRPr lang="en-US" dirty="0"/>
          </a:p>
          <a:p>
            <a:pPr>
              <a:buNone/>
            </a:pPr>
            <a:r>
              <a:rPr lang="en-US" dirty="0"/>
              <a:t>Accounting</a:t>
            </a:r>
          </a:p>
          <a:p>
            <a:pPr>
              <a:buNone/>
            </a:pPr>
            <a:r>
              <a:rPr lang="en-US" dirty="0"/>
              <a:t>Once a user is authenticated and authorized, they need to perform actions in the software.   Properly auditing or logging the users activity ensures a ‘paper trail’ so that if anything were to be compromised the proper user can be attributed to the compromise.  Activity logging can also be used with external tooling to look for common patterns of compromise and provide an early warning of malicious activity.</a:t>
            </a:r>
          </a:p>
          <a:p>
            <a:pPr>
              <a:buNone/>
            </a:pPr>
            <a:r>
              <a:rPr lang="en-US" dirty="0"/>
              <a:t>All user activity will be logged:</a:t>
            </a:r>
          </a:p>
          <a:p>
            <a:pPr marL="171450" indent="-171450"/>
            <a:r>
              <a:rPr lang="en-US" dirty="0"/>
              <a:t>New user creation.</a:t>
            </a:r>
          </a:p>
          <a:p>
            <a:pPr marL="171450" indent="-171450"/>
            <a:r>
              <a:rPr lang="en-US" dirty="0"/>
              <a:t>All file access.</a:t>
            </a:r>
          </a:p>
          <a:p>
            <a:pPr marL="0" indent="0">
              <a:buNone/>
            </a:pPr>
            <a:endParaRPr lang="en-US" dirty="0"/>
          </a:p>
          <a:p>
            <a:pPr marL="0" indent="0">
              <a:buNone/>
            </a:pPr>
            <a:endParaRPr lang="en-US" dirty="0"/>
          </a:p>
          <a:p>
            <a:pPr marL="0" indent="0">
              <a:buNone/>
            </a:pPr>
            <a:endParaRPr lang="en-US" dirty="0"/>
          </a:p>
          <a:p>
            <a:pPr marL="0" indent="0">
              <a:buNone/>
            </a:pPr>
            <a:endParaRPr lang="en-US" dirty="0"/>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685800" lvl="1" indent="-228600">
              <a:lnSpc>
                <a:spcPct val="90000"/>
              </a:lnSpc>
              <a:buFont typeface="Arial,Sans-Serif"/>
              <a:buChar char="•"/>
            </a:pPr>
            <a:r>
              <a:rPr lang="en-US" dirty="0"/>
              <a:t>[Explain the </a:t>
            </a:r>
            <a:r>
              <a:rPr lang="en-US" dirty="0" err="1"/>
              <a:t>DevSecOps</a:t>
            </a:r>
            <a:r>
              <a:rPr lang="en-US" dirty="0"/>
              <a:t> pipeline.]</a:t>
            </a:r>
          </a:p>
          <a:p>
            <a:pPr marL="685800" lvl="1" indent="-228600">
              <a:lnSpc>
                <a:spcPct val="90000"/>
              </a:lnSpc>
              <a:spcBef>
                <a:spcPts val="500"/>
              </a:spcBef>
              <a:buFont typeface="Arial,Sans-Serif"/>
              <a:buChar char="•"/>
            </a:pPr>
            <a:r>
              <a:rPr lang="en-US" dirty="0"/>
              <a:t>[Summarize the external tools and where and how they are used in the context of the diagram.]</a:t>
            </a:r>
          </a:p>
          <a:p>
            <a:pPr>
              <a:buNone/>
            </a:pPr>
            <a:r>
              <a:rPr lang="en-US" dirty="0"/>
              <a:t>The </a:t>
            </a:r>
            <a:r>
              <a:rPr lang="en-US" dirty="0" err="1"/>
              <a:t>DevSecOps</a:t>
            </a:r>
            <a:r>
              <a:rPr lang="en-US" dirty="0"/>
              <a:t> methodology forms a continuous feedback loop to constantly improve security of the coding and deployment </a:t>
            </a:r>
            <a:r>
              <a:rPr lang="en-US" dirty="0" err="1"/>
              <a:t>pipleline</a:t>
            </a:r>
            <a:r>
              <a:rPr lang="en-US" dirty="0"/>
              <a:t>.  By incorporating lessons-learned as well as active security issues back into the pipeline through additional security tools or processes ensures that the pipeline and the associated software remains secure through the lifecycle of the software.</a:t>
            </a:r>
          </a:p>
          <a:p>
            <a:pPr>
              <a:buNone/>
            </a:pPr>
            <a:r>
              <a:rPr lang="en-US" dirty="0"/>
              <a:t>Including code scanning as part of the code submission process ensures that as code is being submitted it is also being tested through static code analysis as well as unit tests so that no bad code gets through the code commit process.  </a:t>
            </a:r>
          </a:p>
          <a:p>
            <a:pPr>
              <a:buNone/>
            </a:pPr>
            <a:r>
              <a:rPr lang="en-US" dirty="0"/>
              <a:t>The second level of gates should include some kind of end-to-end or integration testing for the software either as part of a pull request or as part of an automated suite of tests after code is committed.  Pull request reviews should be implemented to allow other engineers to examine the code before it is allowed to progress from a higher level branch such as a feature or hotfix branch to a lower level one, like main.</a:t>
            </a:r>
          </a:p>
          <a:p>
            <a:pPr>
              <a:buNone/>
            </a:pPr>
            <a:r>
              <a:rPr lang="en-US" dirty="0"/>
              <a:t>In addition to the tests for code completeness and security, operational security tools should be put into place to ensure that the code remains secure while running. Utilizing a holistic logging solution in tandem with a security tool which can analyze those logs for evidence of a breach is an important part of the </a:t>
            </a:r>
            <a:r>
              <a:rPr lang="en-US" dirty="0" err="1"/>
              <a:t>DevSecOps</a:t>
            </a:r>
            <a:r>
              <a:rPr lang="en-US" dirty="0"/>
              <a:t> feedback loop.</a:t>
            </a:r>
          </a:p>
          <a:p>
            <a:pPr marL="0" lvl="0" indent="0" algn="l">
              <a:lnSpc>
                <a:spcPct val="100000"/>
              </a:lnSpc>
              <a:spcBef>
                <a:spcPts val="0"/>
              </a:spcBef>
              <a:spcAft>
                <a:spcPts val="0"/>
              </a:spcAft>
              <a:buSzPts val="1100"/>
              <a:buNone/>
            </a:pPr>
            <a:endParaRPr dirty="0"/>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4.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4.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8.m4a"/><Relationship Id="rId7" Type="http://schemas.openxmlformats.org/officeDocument/2006/relationships/image" Target="../media/image3.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6.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4.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indent="0">
              <a:lnSpc>
                <a:spcPct val="70000"/>
              </a:lnSpc>
              <a:buSzPts val="1850"/>
            </a:pPr>
            <a:r>
              <a:rPr lang="en-US" sz="1850" dirty="0"/>
              <a:t>Developer: </a:t>
            </a:r>
            <a:r>
              <a:rPr lang="en-US" sz="1850" i="1" dirty="0"/>
              <a:t>Michael Ross</a:t>
            </a:r>
            <a:endParaRPr dirty="0"/>
          </a:p>
          <a:p>
            <a:pPr marL="0" lvl="0" indent="0" algn="l" rtl="0">
              <a:lnSpc>
                <a:spcPct val="70000"/>
              </a:lnSpc>
              <a:spcBef>
                <a:spcPts val="1000"/>
              </a:spcBef>
              <a:spcAft>
                <a:spcPts val="0"/>
              </a:spcAft>
              <a:buClr>
                <a:schemeClr val="lt1"/>
              </a:buClr>
              <a:buSzPts val="1850"/>
              <a:buNone/>
            </a:pPr>
            <a:endParaRPr sz="1850" i="1"/>
          </a:p>
          <a:p>
            <a:pPr marL="0" lvl="0" indent="0" algn="l" rtl="0">
              <a:lnSpc>
                <a:spcPct val="70000"/>
              </a:lnSpc>
              <a:spcBef>
                <a:spcPts val="1000"/>
              </a:spcBef>
              <a:spcAft>
                <a:spcPts val="0"/>
              </a:spcAft>
              <a:buSzPts val="1850"/>
              <a:buNone/>
            </a:pPr>
            <a:endParaRPr lang="en-US"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11" name="Audio 10">
            <a:hlinkClick r:id="" action="ppaction://media"/>
            <a:extLst>
              <a:ext uri="{FF2B5EF4-FFF2-40B4-BE49-F238E27FC236}">
                <a16:creationId xmlns:a16="http://schemas.microsoft.com/office/drawing/2014/main" id="{7D8AB7DB-C464-1B29-82DC-7807EE63EE59}"/>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7034"/>
    </mc:Choice>
    <mc:Fallback>
      <p:transition spd="slow" advTm="170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a:buSzPts val="4000"/>
            </a:pPr>
            <a:r>
              <a:rPr lang="en-US" dirty="0"/>
              <a:t>TOOLS cont'd.</a:t>
            </a:r>
            <a:endParaRPr dirty="0"/>
          </a:p>
        </p:txBody>
      </p:sp>
      <p:sp>
        <p:nvSpPr>
          <p:cNvPr id="210" name="Google Shape;210;p10"/>
          <p:cNvSpPr txBox="1">
            <a:spLocks noGrp="1"/>
          </p:cNvSpPr>
          <p:nvPr>
            <p:ph type="body" idx="1"/>
          </p:nvPr>
        </p:nvSpPr>
        <p:spPr>
          <a:xfrm>
            <a:off x="685800" y="2244256"/>
            <a:ext cx="10820400" cy="4024125"/>
          </a:xfrm>
          <a:prstGeom prst="rect">
            <a:avLst/>
          </a:prstGeom>
          <a:noFill/>
          <a:ln>
            <a:noFill/>
          </a:ln>
        </p:spPr>
        <p:txBody>
          <a:bodyPr spcFirstLastPara="1" wrap="square" lIns="91425" tIns="45700" rIns="91425" bIns="45700" anchor="t" anchorCtr="0">
            <a:normAutofit fontScale="92500" lnSpcReduction="10000"/>
          </a:bodyPr>
          <a:lstStyle/>
          <a:p>
            <a:r>
              <a:rPr lang="en-US" dirty="0" err="1"/>
              <a:t>DevSecOps</a:t>
            </a:r>
            <a:r>
              <a:rPr lang="en-US" dirty="0"/>
              <a:t> Pipeline</a:t>
            </a:r>
          </a:p>
          <a:p>
            <a:pPr lvl="1"/>
            <a:r>
              <a:rPr lang="en-US" dirty="0"/>
              <a:t>Transition and health check</a:t>
            </a:r>
          </a:p>
          <a:p>
            <a:pPr lvl="2"/>
            <a:r>
              <a:rPr lang="en-US" dirty="0"/>
              <a:t>Tools in this phase test the overall security of the software as a whole.  Tools like </a:t>
            </a:r>
            <a:r>
              <a:rPr lang="en-US" err="1"/>
              <a:t>snyk</a:t>
            </a:r>
            <a:r>
              <a:rPr lang="en-US" dirty="0"/>
              <a:t>, </a:t>
            </a:r>
            <a:r>
              <a:rPr lang="en-US" err="1"/>
              <a:t>nmap</a:t>
            </a:r>
            <a:r>
              <a:rPr lang="en-US" dirty="0"/>
              <a:t>, and others are used here for comprehensive testing.  If the application is cloud-based, this phase can involve using cloud based</a:t>
            </a:r>
            <a:r>
              <a:rPr lang="en-US"/>
              <a:t> tools to test the security.</a:t>
            </a:r>
          </a:p>
          <a:p>
            <a:pPr lvl="1"/>
            <a:r>
              <a:rPr lang="en-US" dirty="0"/>
              <a:t>Monitor and Detect</a:t>
            </a:r>
          </a:p>
          <a:p>
            <a:pPr lvl="2"/>
            <a:r>
              <a:rPr lang="en-US" dirty="0"/>
              <a:t>SIEM systems are critical in this phase for aggregating data and allowing queries to detect abnormal activities that can be acted on.  Things like </a:t>
            </a:r>
            <a:r>
              <a:rPr lang="en-US" err="1"/>
              <a:t>LogInsight</a:t>
            </a:r>
            <a:r>
              <a:rPr lang="en-US" dirty="0"/>
              <a:t>, </a:t>
            </a:r>
            <a:r>
              <a:rPr lang="en-US" err="1"/>
              <a:t>DataDog</a:t>
            </a:r>
            <a:r>
              <a:rPr lang="en-US" dirty="0"/>
              <a:t>, </a:t>
            </a:r>
            <a:r>
              <a:rPr lang="en-US"/>
              <a:t>and others are used here.</a:t>
            </a:r>
            <a:endParaRPr lang="en-US" dirty="0"/>
          </a:p>
          <a:p>
            <a:pPr lvl="1"/>
            <a:r>
              <a:rPr lang="en-US" dirty="0"/>
              <a:t>Respond</a:t>
            </a:r>
          </a:p>
          <a:p>
            <a:pPr lvl="2"/>
            <a:r>
              <a:rPr lang="en-US" dirty="0"/>
              <a:t>Taking action on abnormal data is important and creating actionable tickets in systems like Jira or </a:t>
            </a:r>
            <a:r>
              <a:rPr lang="en-US" err="1"/>
              <a:t>ServiceNOW</a:t>
            </a:r>
            <a:r>
              <a:rPr lang="en-US"/>
              <a:t> is critical in this phase for ensuring that issues are investigated.</a:t>
            </a:r>
          </a:p>
          <a:p>
            <a:pPr lvl="1"/>
            <a:r>
              <a:rPr lang="en-US"/>
              <a:t>Maintain and Stabilize</a:t>
            </a:r>
          </a:p>
          <a:p>
            <a:pPr lvl="2"/>
            <a:r>
              <a:rPr lang="en-US" dirty="0"/>
              <a:t>This phase involves more of a collaboration software suite which leads into the assess and plan phase.</a:t>
            </a:r>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525CABFF-A195-B05F-01D3-779ED76880E5}"/>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1582612216"/>
      </p:ext>
    </p:extLst>
  </p:cSld>
  <p:clrMapOvr>
    <a:masterClrMapping/>
  </p:clrMapOvr>
  <mc:AlternateContent xmlns:mc="http://schemas.openxmlformats.org/markup-compatibility/2006">
    <mc:Choice xmlns:p14="http://schemas.microsoft.com/office/powerpoint/2010/main" Requires="p14">
      <p:transition spd="slow" p14:dur="2000" advTm="144144"/>
    </mc:Choice>
    <mc:Fallback>
      <p:transition spd="slow" advTm="1441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indent="-228600">
              <a:spcBef>
                <a:spcPts val="0"/>
              </a:spcBef>
              <a:buSzPts val="2000"/>
            </a:pPr>
            <a:r>
              <a:rPr lang="en-US" sz="2000" dirty="0"/>
              <a:t>Act now, security risks are only more costly to address later.</a:t>
            </a:r>
          </a:p>
          <a:p>
            <a:pPr marL="228600" indent="-228600">
              <a:spcBef>
                <a:spcPts val="0"/>
              </a:spcBef>
              <a:buSzPts val="2000"/>
            </a:pPr>
            <a:r>
              <a:rPr lang="en-US" sz="2000" dirty="0"/>
              <a:t>The farther into the development cycle a bug is fixed, costs can go up by up to 10x.</a:t>
            </a:r>
          </a:p>
          <a:p>
            <a:pPr marL="228600" indent="-228600">
              <a:spcBef>
                <a:spcPts val="0"/>
              </a:spcBef>
              <a:buSzPts val="2000"/>
            </a:pPr>
            <a:endParaRPr lang="en-US" sz="2000" dirty="0"/>
          </a:p>
          <a:p>
            <a:pPr marL="228600" indent="-228600">
              <a:spcBef>
                <a:spcPts val="0"/>
              </a:spcBef>
              <a:buSzPts val="2000"/>
            </a:pPr>
            <a:endParaRPr lang="en-US" sz="2000" dirty="0"/>
          </a:p>
          <a:p>
            <a:pPr marL="228600" indent="-228600">
              <a:spcBef>
                <a:spcPts val="0"/>
              </a:spcBef>
              <a:buSzPts val="2000"/>
            </a:pPr>
            <a:r>
              <a:rPr lang="en-US" sz="2000" dirty="0"/>
              <a:t>Risks:</a:t>
            </a:r>
          </a:p>
          <a:p>
            <a:pPr marL="685800" lvl="1" indent="-228600">
              <a:spcBef>
                <a:spcPts val="0"/>
              </a:spcBef>
              <a:buSzPts val="2000"/>
            </a:pPr>
            <a:r>
              <a:rPr lang="en-US" sz="1800" dirty="0"/>
              <a:t>Temporary outages</a:t>
            </a:r>
          </a:p>
          <a:p>
            <a:pPr marL="228600">
              <a:spcBef>
                <a:spcPts val="0"/>
              </a:spcBef>
              <a:buSzPts val="2000"/>
            </a:pPr>
            <a:r>
              <a:rPr lang="en-US" sz="2000" dirty="0"/>
              <a:t>Benefits:</a:t>
            </a:r>
          </a:p>
          <a:p>
            <a:pPr marL="685800" lvl="1" indent="-228600">
              <a:spcBef>
                <a:spcPts val="0"/>
              </a:spcBef>
              <a:buSzPts val="2000"/>
            </a:pPr>
            <a:r>
              <a:rPr lang="en-US" sz="1800" dirty="0"/>
              <a:t>Remediation of loss of customer trust if there is a breach.</a:t>
            </a:r>
          </a:p>
          <a:p>
            <a:pPr marL="685800" lvl="1" indent="-228600">
              <a:spcBef>
                <a:spcPts val="0"/>
              </a:spcBef>
              <a:buSzPts val="2000"/>
            </a:pPr>
            <a:r>
              <a:rPr lang="en-US" sz="1800" dirty="0"/>
              <a:t>More secure software means less likelihood of breach</a:t>
            </a:r>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B2AD9C78-EE17-B47B-01D1-24F433B3F06F}"/>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8047"/>
    </mc:Choice>
    <mc:Fallback>
      <p:transition spd="slow" advTm="980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spcBef>
                <a:spcPts val="0"/>
              </a:spcBef>
            </a:pPr>
            <a:r>
              <a:rPr lang="en-US" dirty="0"/>
              <a:t>All of the coding principles haven't been addressed by coding standards.  The recommendation is to add more standards to ensure all coding principles have been </a:t>
            </a:r>
            <a:r>
              <a:rPr lang="en-US"/>
              <a:t>addressed.</a:t>
            </a:r>
            <a:endParaRPr lang="en-US" dirty="0"/>
          </a:p>
          <a:p>
            <a:pPr marL="1143000" lvl="2" indent="-228600">
              <a:spcBef>
                <a:spcPts val="0"/>
              </a:spcBef>
            </a:pPr>
            <a:r>
              <a:rPr lang="en-US" dirty="0"/>
              <a:t>Create a mock </a:t>
            </a:r>
            <a:r>
              <a:rPr lang="en-US"/>
              <a:t>pipeline for testing tooling.</a:t>
            </a:r>
            <a:endParaRPr lang="en-US" dirty="0"/>
          </a:p>
          <a:p>
            <a:pPr marL="1143000" lvl="2" indent="-228600">
              <a:spcBef>
                <a:spcPts val="0"/>
              </a:spcBef>
            </a:pPr>
            <a:r>
              <a:rPr lang="en-US" dirty="0"/>
              <a:t>Involve development team in security pipeline plans so that disruption to development activity can be minimized.</a:t>
            </a:r>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B170F728-1731-5528-A8AF-4798F3FBB7B2}"/>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71654"/>
    </mc:Choice>
    <mc:Fallback>
      <p:transition spd="slow" advTm="716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indent="-228600">
              <a:spcBef>
                <a:spcPts val="0"/>
              </a:spcBef>
              <a:buSzPts val="2200"/>
            </a:pPr>
            <a:r>
              <a:rPr lang="en-US" dirty="0"/>
              <a:t>All of the standards listed in this document should be implemented, however:</a:t>
            </a:r>
          </a:p>
          <a:p>
            <a:pPr marL="685800" lvl="1" indent="-228600">
              <a:spcBef>
                <a:spcPts val="0"/>
              </a:spcBef>
              <a:buSzPts val="2200"/>
            </a:pPr>
            <a:r>
              <a:rPr lang="en-US" dirty="0"/>
              <a:t>Standards should be implemented according to the threat matrix with the ones in the top right implemented first and the ones in the bottom left implemented last.</a:t>
            </a:r>
          </a:p>
          <a:p>
            <a:pPr marL="228600" lvl="0" indent="-88900" algn="l" rtl="0">
              <a:lnSpc>
                <a:spcPct val="90000"/>
              </a:lnSpc>
              <a:spcBef>
                <a:spcPts val="1000"/>
              </a:spcBef>
              <a:spcAft>
                <a:spcPts val="0"/>
              </a:spcAft>
              <a:buClr>
                <a:schemeClr val="lt1"/>
              </a:buClr>
              <a:buSzPts val="2200"/>
              <a:buNone/>
            </a:pPr>
            <a:endParaRPr/>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4A9227A7-0BF7-E9BB-190C-217C7A2B14D1}"/>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55764"/>
    </mc:Choice>
    <mc:Fallback>
      <p:transition spd="slow" advTm="557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OVERVIEW: DEFENSE IN DEPTH</a:t>
            </a:r>
            <a:endParaRPr/>
          </a:p>
        </p:txBody>
      </p:sp>
      <p:sp>
        <p:nvSpPr>
          <p:cNvPr id="152" name="Google Shape;152;p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Aft>
                <a:spcPts val="0"/>
              </a:spcAft>
              <a:buSzPts val="2200"/>
              <a:buNone/>
            </a:pPr>
            <a:endParaRPr lang="en-US"/>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016481" y="2091141"/>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7" name="Audio 6">
            <a:hlinkClick r:id="" action="ppaction://media"/>
            <a:extLst>
              <a:ext uri="{FF2B5EF4-FFF2-40B4-BE49-F238E27FC236}">
                <a16:creationId xmlns:a16="http://schemas.microsoft.com/office/drawing/2014/main" id="{C8C9E4C9-7631-4994-6078-392105F884DE}"/>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9458"/>
    </mc:Choice>
    <mc:Fallback>
      <p:transition spd="slow" advTm="394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graphicFrame>
        <p:nvGraphicFramePr>
          <p:cNvPr id="161" name="Google Shape;161;p4" descr="Alt text required"/>
          <p:cNvGraphicFramePr/>
          <p:nvPr>
            <p:extLst>
              <p:ext uri="{D42A27DB-BD31-4B8C-83A1-F6EECF244321}">
                <p14:modId xmlns:p14="http://schemas.microsoft.com/office/powerpoint/2010/main" val="2652373056"/>
              </p:ext>
            </p:extLst>
          </p:nvPr>
        </p:nvGraphicFramePr>
        <p:xfrm>
          <a:off x="1979204" y="2138637"/>
          <a:ext cx="7835224" cy="3720015"/>
        </p:xfrm>
        <a:graphic>
          <a:graphicData uri="http://schemas.openxmlformats.org/drawingml/2006/table">
            <a:tbl>
              <a:tblPr firstRow="1" firstCol="1">
                <a:noFill/>
                <a:tableStyleId>{802198C4-3087-4945-87E3-76CBB3509B7E}</a:tableStyleId>
              </a:tblPr>
              <a:tblGrid>
                <a:gridCol w="3801717">
                  <a:extLst>
                    <a:ext uri="{9D8B030D-6E8A-4147-A177-3AD203B41FA5}">
                      <a16:colId xmlns:a16="http://schemas.microsoft.com/office/drawing/2014/main" val="20000"/>
                    </a:ext>
                  </a:extLst>
                </a:gridCol>
                <a:gridCol w="4033507">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p>
                    <a:p>
                      <a:pPr marL="0" marR="0" lvl="0" indent="0" algn="ctr">
                        <a:lnSpc>
                          <a:spcPct val="100000"/>
                        </a:lnSpc>
                        <a:spcBef>
                          <a:spcPts val="0"/>
                        </a:spcBef>
                        <a:spcAft>
                          <a:spcPts val="0"/>
                        </a:spcAft>
                        <a:buSzPts val="3600"/>
                        <a:buFont typeface="Arial"/>
                        <a:buNone/>
                      </a:pPr>
                      <a:r>
                        <a:rPr lang="en-US" sz="2000" u="none" strike="noStrike" cap="none" dirty="0">
                          <a:solidFill>
                            <a:schemeClr val="tx1"/>
                          </a:solidFill>
                        </a:rPr>
                        <a:t>SQL Injection</a:t>
                      </a:r>
                    </a:p>
                    <a:p>
                      <a:pPr marL="0" marR="0" lvl="0" indent="0" algn="ctr">
                        <a:lnSpc>
                          <a:spcPct val="100000"/>
                        </a:lnSpc>
                        <a:spcBef>
                          <a:spcPts val="0"/>
                        </a:spcBef>
                        <a:spcAft>
                          <a:spcPts val="0"/>
                        </a:spcAft>
                        <a:buSzPts val="3600"/>
                        <a:buFont typeface="Arial"/>
                        <a:buNone/>
                      </a:pPr>
                      <a:r>
                        <a:rPr lang="en-US" sz="2000" u="none" strike="noStrike" cap="none" dirty="0">
                          <a:solidFill>
                            <a:schemeClr val="tx1"/>
                          </a:solidFill>
                        </a:rPr>
                        <a:t>Memory Protection</a:t>
                      </a:r>
                    </a:p>
                    <a:p>
                      <a:pPr marL="0" marR="0" lvl="0" indent="0" algn="ctr">
                        <a:lnSpc>
                          <a:spcPct val="100000"/>
                        </a:lnSpc>
                        <a:spcBef>
                          <a:spcPts val="0"/>
                        </a:spcBef>
                        <a:spcAft>
                          <a:spcPts val="0"/>
                        </a:spcAft>
                        <a:buSzPts val="3600"/>
                        <a:buFont typeface="Arial"/>
                        <a:buNone/>
                      </a:pPr>
                      <a:r>
                        <a:rPr lang="en-US" sz="2000" u="none" strike="noStrike" cap="none" dirty="0">
                          <a:solidFill>
                            <a:schemeClr val="tx1"/>
                          </a:solidFill>
                        </a:rPr>
                        <a:t>Environment</a:t>
                      </a:r>
                    </a:p>
                    <a:p>
                      <a:pPr marL="0" marR="0" lvl="0" indent="0" algn="ctr">
                        <a:lnSpc>
                          <a:spcPct val="100000"/>
                        </a:lnSpc>
                        <a:spcBef>
                          <a:spcPts val="0"/>
                        </a:spcBef>
                        <a:spcAft>
                          <a:spcPts val="0"/>
                        </a:spcAft>
                        <a:buSzPts val="3600"/>
                        <a:buFont typeface="Arial"/>
                        <a:buNone/>
                      </a:pPr>
                      <a:r>
                        <a:rPr lang="en-US" sz="2000" u="none" strike="noStrike" cap="none" dirty="0">
                          <a:solidFill>
                            <a:schemeClr val="tx1"/>
                          </a:solidFill>
                        </a:rPr>
                        <a:t>Input / Output</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tx1"/>
                          </a:solidFill>
                        </a:rPr>
                        <a:t>Data Value</a:t>
                      </a:r>
                    </a:p>
                    <a:p>
                      <a:pPr marL="0" marR="0" lvl="0" indent="0" algn="ctr">
                        <a:lnSpc>
                          <a:spcPct val="100000"/>
                        </a:lnSpc>
                        <a:spcBef>
                          <a:spcPts val="0"/>
                        </a:spcBef>
                        <a:spcAft>
                          <a:spcPts val="0"/>
                        </a:spcAft>
                        <a:buSzPts val="3600"/>
                        <a:buFont typeface="Arial"/>
                        <a:buNone/>
                      </a:pPr>
                      <a:r>
                        <a:rPr lang="en-US" sz="2000" u="none" strike="noStrike" cap="none" dirty="0">
                          <a:solidFill>
                            <a:schemeClr val="tx1"/>
                          </a:solidFill>
                        </a:rPr>
                        <a:t>String Correctness</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tx1"/>
                          </a:solidFill>
                        </a:rPr>
                        <a:t>Assertions</a:t>
                      </a:r>
                    </a:p>
                    <a:p>
                      <a:pPr marL="0" marR="0" lvl="0" indent="0" algn="ctr">
                        <a:lnSpc>
                          <a:spcPct val="100000"/>
                        </a:lnSpc>
                        <a:spcBef>
                          <a:spcPts val="0"/>
                        </a:spcBef>
                        <a:spcAft>
                          <a:spcPts val="0"/>
                        </a:spcAft>
                        <a:buSzPts val="3600"/>
                        <a:buFont typeface="Arial"/>
                        <a:buNone/>
                      </a:pPr>
                      <a:r>
                        <a:rPr lang="en-US" sz="2000" u="none" strike="noStrike" cap="none" dirty="0">
                          <a:solidFill>
                            <a:schemeClr val="tx1"/>
                          </a:solidFill>
                        </a:rPr>
                        <a:t>Exceptions</a:t>
                      </a:r>
                    </a:p>
                    <a:p>
                      <a:pPr marL="0" marR="0" lvl="0" indent="0" algn="ctr">
                        <a:lnSpc>
                          <a:spcPct val="100000"/>
                        </a:lnSpc>
                        <a:spcBef>
                          <a:spcPts val="0"/>
                        </a:spcBef>
                        <a:spcAft>
                          <a:spcPts val="0"/>
                        </a:spcAft>
                        <a:buSzPts val="3600"/>
                        <a:buFont typeface="Arial"/>
                        <a:buNone/>
                      </a:pPr>
                      <a:r>
                        <a:rPr lang="en-US" sz="2000" u="none" strike="noStrike" cap="none" dirty="0">
                          <a:solidFill>
                            <a:schemeClr val="tx1"/>
                          </a:solidFill>
                        </a:rPr>
                        <a:t>Concurrency</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endParaRPr sz="14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tx1"/>
                          </a:solidFill>
                        </a:rPr>
                        <a:t>Data Type</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67936D7C-E662-EEF6-0E5E-5604FB227035}"/>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00514"/>
    </mc:Choice>
    <mc:Fallback>
      <p:transition spd="slow" advTm="1005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2" name="Table 2">
            <a:extLst>
              <a:ext uri="{FF2B5EF4-FFF2-40B4-BE49-F238E27FC236}">
                <a16:creationId xmlns:a16="http://schemas.microsoft.com/office/drawing/2014/main" id="{05B689D6-9B35-AAC8-6685-63081AEF40F9}"/>
              </a:ext>
            </a:extLst>
          </p:cNvPr>
          <p:cNvGraphicFramePr>
            <a:graphicFrameLocks noGrp="1"/>
          </p:cNvGraphicFramePr>
          <p:nvPr>
            <p:extLst>
              <p:ext uri="{D42A27DB-BD31-4B8C-83A1-F6EECF244321}">
                <p14:modId xmlns:p14="http://schemas.microsoft.com/office/powerpoint/2010/main" val="1877348051"/>
              </p:ext>
            </p:extLst>
          </p:nvPr>
        </p:nvGraphicFramePr>
        <p:xfrm>
          <a:off x="429704" y="1211050"/>
          <a:ext cx="7500896" cy="5416296"/>
        </p:xfrm>
        <a:graphic>
          <a:graphicData uri="http://schemas.openxmlformats.org/drawingml/2006/table">
            <a:tbl>
              <a:tblPr firstRow="1" bandRow="1">
                <a:tableStyleId>{802198C4-3087-4945-87E3-76CBB3509B7E}</a:tableStyleId>
              </a:tblPr>
              <a:tblGrid>
                <a:gridCol w="4084320">
                  <a:extLst>
                    <a:ext uri="{9D8B030D-6E8A-4147-A177-3AD203B41FA5}">
                      <a16:colId xmlns:a16="http://schemas.microsoft.com/office/drawing/2014/main" val="2789260425"/>
                    </a:ext>
                  </a:extLst>
                </a:gridCol>
                <a:gridCol w="3416576">
                  <a:extLst>
                    <a:ext uri="{9D8B030D-6E8A-4147-A177-3AD203B41FA5}">
                      <a16:colId xmlns:a16="http://schemas.microsoft.com/office/drawing/2014/main" val="790385614"/>
                    </a:ext>
                  </a:extLst>
                </a:gridCol>
              </a:tblGrid>
              <a:tr h="370840">
                <a:tc>
                  <a:txBody>
                    <a:bodyPr/>
                    <a:lstStyle/>
                    <a:p>
                      <a:pPr marL="0" marR="0" lvl="0" indent="0" algn="l">
                        <a:lnSpc>
                          <a:spcPct val="90000"/>
                        </a:lnSpc>
                        <a:spcBef>
                          <a:spcPts val="0"/>
                        </a:spcBef>
                        <a:spcAft>
                          <a:spcPts val="0"/>
                        </a:spcAft>
                        <a:buNone/>
                      </a:pPr>
                      <a:r>
                        <a:rPr lang="en-US" sz="2200" b="0" i="0" u="none" strike="noStrike" noProof="0" dirty="0">
                          <a:solidFill>
                            <a:schemeClr val="tx1"/>
                          </a:solidFill>
                          <a:latin typeface="Century Gothic"/>
                        </a:rPr>
                        <a:t>Principle</a:t>
                      </a:r>
                    </a:p>
                  </a:txBody>
                  <a:tcPr>
                    <a:solidFill>
                      <a:schemeClr val="tx2">
                        <a:lumMod val="20000"/>
                        <a:lumOff val="80000"/>
                      </a:schemeClr>
                    </a:solidFill>
                  </a:tcPr>
                </a:tc>
                <a:tc>
                  <a:txBody>
                    <a:bodyPr/>
                    <a:lstStyle/>
                    <a:p>
                      <a:r>
                        <a:rPr lang="en-US" sz="2200" dirty="0">
                          <a:latin typeface="Century Gothic"/>
                        </a:rPr>
                        <a:t>Coding Standard</a:t>
                      </a:r>
                    </a:p>
                  </a:txBody>
                  <a:tcPr>
                    <a:solidFill>
                      <a:schemeClr val="tx2">
                        <a:lumMod val="20000"/>
                        <a:lumOff val="80000"/>
                      </a:schemeClr>
                    </a:solidFill>
                  </a:tcPr>
                </a:tc>
                <a:extLst>
                  <a:ext uri="{0D108BD9-81ED-4DB2-BD59-A6C34878D82A}">
                    <a16:rowId xmlns:a16="http://schemas.microsoft.com/office/drawing/2014/main" val="1956899145"/>
                  </a:ext>
                </a:extLst>
              </a:tr>
              <a:tr h="370840">
                <a:tc>
                  <a:txBody>
                    <a:bodyPr/>
                    <a:lstStyle/>
                    <a:p>
                      <a:pPr marL="0" marR="0" lvl="0" indent="0" algn="l">
                        <a:lnSpc>
                          <a:spcPct val="90000"/>
                        </a:lnSpc>
                        <a:spcBef>
                          <a:spcPts val="0"/>
                        </a:spcBef>
                        <a:spcAft>
                          <a:spcPts val="0"/>
                        </a:spcAft>
                        <a:buNone/>
                      </a:pPr>
                      <a:r>
                        <a:rPr lang="en-US" sz="1400" b="0" i="0" u="none" strike="noStrike" noProof="0" dirty="0">
                          <a:solidFill>
                            <a:srgbClr val="FFFFFF"/>
                          </a:solidFill>
                          <a:latin typeface="Century Gothic"/>
                        </a:rPr>
                        <a:t>Validate Input Data</a:t>
                      </a:r>
                    </a:p>
                    <a:p>
                      <a:pPr lvl="0">
                        <a:buNone/>
                      </a:pPr>
                      <a:endParaRPr lang="en-US" sz="1400" dirty="0">
                        <a:latin typeface="Century Gothic"/>
                      </a:endParaRPr>
                    </a:p>
                  </a:txBody>
                  <a:tcPr/>
                </a:tc>
                <a:tc>
                  <a:txBody>
                    <a:bodyPr/>
                    <a:lstStyle/>
                    <a:p>
                      <a:r>
                        <a:rPr lang="en-US" dirty="0">
                          <a:solidFill>
                            <a:schemeClr val="bg1"/>
                          </a:solidFill>
                          <a:latin typeface="Century Gothic"/>
                        </a:rPr>
                        <a:t>Data Value, Input / Output</a:t>
                      </a:r>
                    </a:p>
                  </a:txBody>
                  <a:tcPr/>
                </a:tc>
                <a:extLst>
                  <a:ext uri="{0D108BD9-81ED-4DB2-BD59-A6C34878D82A}">
                    <a16:rowId xmlns:a16="http://schemas.microsoft.com/office/drawing/2014/main" val="1015743963"/>
                  </a:ext>
                </a:extLst>
              </a:tr>
              <a:tr h="370840">
                <a:tc>
                  <a:txBody>
                    <a:bodyPr/>
                    <a:lstStyle/>
                    <a:p>
                      <a:pPr marL="0" marR="0" lvl="0" indent="0" algn="l">
                        <a:lnSpc>
                          <a:spcPct val="90000"/>
                        </a:lnSpc>
                        <a:spcBef>
                          <a:spcPts val="0"/>
                        </a:spcBef>
                        <a:spcAft>
                          <a:spcPts val="0"/>
                        </a:spcAft>
                        <a:buNone/>
                      </a:pPr>
                      <a:r>
                        <a:rPr lang="en-US" sz="1400" b="0" i="0" u="none" strike="noStrike" noProof="0" dirty="0">
                          <a:solidFill>
                            <a:srgbClr val="FFFFFF"/>
                          </a:solidFill>
                          <a:latin typeface="Century Gothic"/>
                        </a:rPr>
                        <a:t>Heed Compiler Warnings</a:t>
                      </a:r>
                    </a:p>
                    <a:p>
                      <a:pPr lvl="0">
                        <a:buNone/>
                      </a:pPr>
                      <a:endParaRPr lang="en-US" sz="1400" dirty="0">
                        <a:latin typeface="Century Gothic"/>
                      </a:endParaRPr>
                    </a:p>
                  </a:txBody>
                  <a:tcPr/>
                </a:tc>
                <a:tc>
                  <a:txBody>
                    <a:bodyPr/>
                    <a:lstStyle/>
                    <a:p>
                      <a:endParaRPr lang="en-US" dirty="0">
                        <a:solidFill>
                          <a:schemeClr val="bg1"/>
                        </a:solidFill>
                        <a:latin typeface="Century Gothic"/>
                      </a:endParaRPr>
                    </a:p>
                  </a:txBody>
                  <a:tcPr/>
                </a:tc>
                <a:extLst>
                  <a:ext uri="{0D108BD9-81ED-4DB2-BD59-A6C34878D82A}">
                    <a16:rowId xmlns:a16="http://schemas.microsoft.com/office/drawing/2014/main" val="3509192369"/>
                  </a:ext>
                </a:extLst>
              </a:tr>
              <a:tr h="370840">
                <a:tc>
                  <a:txBody>
                    <a:bodyPr/>
                    <a:lstStyle/>
                    <a:p>
                      <a:pPr marL="0" marR="0" lvl="0" indent="0" algn="l">
                        <a:lnSpc>
                          <a:spcPct val="90000"/>
                        </a:lnSpc>
                        <a:spcBef>
                          <a:spcPts val="0"/>
                        </a:spcBef>
                        <a:spcAft>
                          <a:spcPts val="0"/>
                        </a:spcAft>
                        <a:buNone/>
                      </a:pPr>
                      <a:r>
                        <a:rPr lang="en-US" sz="1400" b="0" i="0" u="none" strike="noStrike" noProof="0" dirty="0">
                          <a:solidFill>
                            <a:srgbClr val="FFFFFF"/>
                          </a:solidFill>
                          <a:latin typeface="Century Gothic"/>
                        </a:rPr>
                        <a:t>Architect and Design for Security Policies</a:t>
                      </a:r>
                    </a:p>
                    <a:p>
                      <a:pPr lvl="0">
                        <a:buNone/>
                      </a:pPr>
                      <a:endParaRPr lang="en-US" sz="1400" dirty="0">
                        <a:latin typeface="Century Gothic"/>
                      </a:endParaRPr>
                    </a:p>
                  </a:txBody>
                  <a:tcPr/>
                </a:tc>
                <a:tc>
                  <a:txBody>
                    <a:bodyPr/>
                    <a:lstStyle/>
                    <a:p>
                      <a:pPr lvl="0">
                        <a:buNone/>
                      </a:pPr>
                      <a:r>
                        <a:rPr lang="en-US" dirty="0">
                          <a:solidFill>
                            <a:schemeClr val="bg1"/>
                          </a:solidFill>
                          <a:latin typeface="Century Gothic"/>
                        </a:rPr>
                        <a:t>Data Type</a:t>
                      </a:r>
                    </a:p>
                  </a:txBody>
                  <a:tcPr/>
                </a:tc>
                <a:extLst>
                  <a:ext uri="{0D108BD9-81ED-4DB2-BD59-A6C34878D82A}">
                    <a16:rowId xmlns:a16="http://schemas.microsoft.com/office/drawing/2014/main" val="789286643"/>
                  </a:ext>
                </a:extLst>
              </a:tr>
              <a:tr h="370840">
                <a:tc>
                  <a:txBody>
                    <a:bodyPr/>
                    <a:lstStyle/>
                    <a:p>
                      <a:pPr marL="0" marR="0" lvl="0" indent="0" algn="l">
                        <a:lnSpc>
                          <a:spcPct val="90000"/>
                        </a:lnSpc>
                        <a:spcBef>
                          <a:spcPts val="0"/>
                        </a:spcBef>
                        <a:spcAft>
                          <a:spcPts val="0"/>
                        </a:spcAft>
                        <a:buNone/>
                      </a:pPr>
                      <a:r>
                        <a:rPr lang="en-US" sz="1400" b="0" i="0" u="none" strike="noStrike" noProof="0" dirty="0">
                          <a:solidFill>
                            <a:srgbClr val="FFFFFF"/>
                          </a:solidFill>
                          <a:latin typeface="Century Gothic"/>
                        </a:rPr>
                        <a:t>Keep It Simple</a:t>
                      </a:r>
                    </a:p>
                    <a:p>
                      <a:pPr lvl="0">
                        <a:buNone/>
                      </a:pPr>
                      <a:endParaRPr lang="en-US" sz="1400" dirty="0">
                        <a:latin typeface="Century Gothic"/>
                      </a:endParaRPr>
                    </a:p>
                  </a:txBody>
                  <a:tcPr/>
                </a:tc>
                <a:tc>
                  <a:txBody>
                    <a:bodyPr/>
                    <a:lstStyle/>
                    <a:p>
                      <a:endParaRPr lang="en-US" dirty="0">
                        <a:solidFill>
                          <a:schemeClr val="bg1"/>
                        </a:solidFill>
                        <a:latin typeface="Century Gothic"/>
                      </a:endParaRPr>
                    </a:p>
                  </a:txBody>
                  <a:tcPr/>
                </a:tc>
                <a:extLst>
                  <a:ext uri="{0D108BD9-81ED-4DB2-BD59-A6C34878D82A}">
                    <a16:rowId xmlns:a16="http://schemas.microsoft.com/office/drawing/2014/main" val="1181318567"/>
                  </a:ext>
                </a:extLst>
              </a:tr>
              <a:tr h="370840">
                <a:tc>
                  <a:txBody>
                    <a:bodyPr/>
                    <a:lstStyle/>
                    <a:p>
                      <a:pPr marL="0" marR="0" lvl="0" indent="0" algn="l">
                        <a:lnSpc>
                          <a:spcPct val="90000"/>
                        </a:lnSpc>
                        <a:spcBef>
                          <a:spcPts val="0"/>
                        </a:spcBef>
                        <a:spcAft>
                          <a:spcPts val="0"/>
                        </a:spcAft>
                        <a:buNone/>
                      </a:pPr>
                      <a:r>
                        <a:rPr lang="en-US" sz="1400" b="0" i="0" u="none" strike="noStrike" noProof="0" dirty="0">
                          <a:solidFill>
                            <a:srgbClr val="FFFFFF"/>
                          </a:solidFill>
                          <a:latin typeface="Century Gothic"/>
                        </a:rPr>
                        <a:t>Default Deny</a:t>
                      </a:r>
                    </a:p>
                    <a:p>
                      <a:pPr lvl="0">
                        <a:buNone/>
                      </a:pPr>
                      <a:endParaRPr lang="en-US" sz="1400" dirty="0">
                        <a:latin typeface="Century Gothic"/>
                      </a:endParaRPr>
                    </a:p>
                  </a:txBody>
                  <a:tcPr/>
                </a:tc>
                <a:tc>
                  <a:txBody>
                    <a:bodyPr/>
                    <a:lstStyle/>
                    <a:p>
                      <a:endParaRPr lang="en-US" dirty="0">
                        <a:solidFill>
                          <a:schemeClr val="bg1"/>
                        </a:solidFill>
                        <a:latin typeface="Century Gothic"/>
                      </a:endParaRPr>
                    </a:p>
                  </a:txBody>
                  <a:tcPr/>
                </a:tc>
                <a:extLst>
                  <a:ext uri="{0D108BD9-81ED-4DB2-BD59-A6C34878D82A}">
                    <a16:rowId xmlns:a16="http://schemas.microsoft.com/office/drawing/2014/main" val="2430760486"/>
                  </a:ext>
                </a:extLst>
              </a:tr>
              <a:tr h="370840">
                <a:tc>
                  <a:txBody>
                    <a:bodyPr/>
                    <a:lstStyle/>
                    <a:p>
                      <a:pPr marL="0" marR="0" lvl="0" indent="0" algn="l">
                        <a:lnSpc>
                          <a:spcPct val="90000"/>
                        </a:lnSpc>
                        <a:spcBef>
                          <a:spcPts val="0"/>
                        </a:spcBef>
                        <a:spcAft>
                          <a:spcPts val="0"/>
                        </a:spcAft>
                        <a:buNone/>
                      </a:pPr>
                      <a:r>
                        <a:rPr lang="en-US" sz="1400" b="0" i="0" u="none" strike="noStrike" noProof="0" dirty="0">
                          <a:solidFill>
                            <a:srgbClr val="FFFFFF"/>
                          </a:solidFill>
                          <a:latin typeface="Century Gothic"/>
                        </a:rPr>
                        <a:t>Adhere to the Principle of Least Privilege</a:t>
                      </a:r>
                    </a:p>
                    <a:p>
                      <a:pPr lvl="0">
                        <a:buNone/>
                      </a:pPr>
                      <a:endParaRPr lang="en-US" sz="1400" dirty="0">
                        <a:latin typeface="Century Gothic"/>
                      </a:endParaRPr>
                    </a:p>
                  </a:txBody>
                  <a:tcPr/>
                </a:tc>
                <a:tc>
                  <a:txBody>
                    <a:bodyPr/>
                    <a:lstStyle/>
                    <a:p>
                      <a:r>
                        <a:rPr lang="en-US" dirty="0">
                          <a:solidFill>
                            <a:schemeClr val="bg1"/>
                          </a:solidFill>
                          <a:latin typeface="Century Gothic"/>
                        </a:rPr>
                        <a:t>Environment</a:t>
                      </a:r>
                    </a:p>
                  </a:txBody>
                  <a:tcPr/>
                </a:tc>
                <a:extLst>
                  <a:ext uri="{0D108BD9-81ED-4DB2-BD59-A6C34878D82A}">
                    <a16:rowId xmlns:a16="http://schemas.microsoft.com/office/drawing/2014/main" val="2686688146"/>
                  </a:ext>
                </a:extLst>
              </a:tr>
              <a:tr h="370839">
                <a:tc>
                  <a:txBody>
                    <a:bodyPr/>
                    <a:lstStyle/>
                    <a:p>
                      <a:pPr marL="0" marR="0" lvl="0" indent="0" algn="l">
                        <a:lnSpc>
                          <a:spcPct val="90000"/>
                        </a:lnSpc>
                        <a:spcBef>
                          <a:spcPts val="0"/>
                        </a:spcBef>
                        <a:spcAft>
                          <a:spcPts val="0"/>
                        </a:spcAft>
                        <a:buNone/>
                      </a:pPr>
                      <a:r>
                        <a:rPr lang="en-US" sz="1400" b="0" i="0" u="none" strike="noStrike" noProof="0" dirty="0">
                          <a:solidFill>
                            <a:srgbClr val="FFFFFF"/>
                          </a:solidFill>
                          <a:latin typeface="Century Gothic"/>
                        </a:rPr>
                        <a:t>Sanitize Data Sent to Other Systems</a:t>
                      </a:r>
                    </a:p>
                    <a:p>
                      <a:pPr lvl="0">
                        <a:buNone/>
                      </a:pPr>
                      <a:endParaRPr lang="en-US" sz="1400" dirty="0">
                        <a:latin typeface="Century Gothic"/>
                      </a:endParaRPr>
                    </a:p>
                  </a:txBody>
                  <a:tcPr/>
                </a:tc>
                <a:tc>
                  <a:txBody>
                    <a:bodyPr/>
                    <a:lstStyle/>
                    <a:p>
                      <a:pPr lvl="0">
                        <a:buNone/>
                      </a:pPr>
                      <a:r>
                        <a:rPr lang="en-US" dirty="0">
                          <a:solidFill>
                            <a:schemeClr val="bg1"/>
                          </a:solidFill>
                          <a:latin typeface="Century Gothic"/>
                        </a:rPr>
                        <a:t>SQL Injection</a:t>
                      </a:r>
                    </a:p>
                  </a:txBody>
                  <a:tcPr/>
                </a:tc>
                <a:extLst>
                  <a:ext uri="{0D108BD9-81ED-4DB2-BD59-A6C34878D82A}">
                    <a16:rowId xmlns:a16="http://schemas.microsoft.com/office/drawing/2014/main" val="2528657079"/>
                  </a:ext>
                </a:extLst>
              </a:tr>
              <a:tr h="370838">
                <a:tc>
                  <a:txBody>
                    <a:bodyPr/>
                    <a:lstStyle/>
                    <a:p>
                      <a:pPr marL="0" marR="0" lvl="0" indent="0" algn="l">
                        <a:lnSpc>
                          <a:spcPct val="90000"/>
                        </a:lnSpc>
                        <a:spcBef>
                          <a:spcPts val="0"/>
                        </a:spcBef>
                        <a:spcAft>
                          <a:spcPts val="0"/>
                        </a:spcAft>
                        <a:buNone/>
                      </a:pPr>
                      <a:r>
                        <a:rPr lang="en-US" sz="1400" b="0" i="0" u="none" strike="noStrike" noProof="0" dirty="0">
                          <a:solidFill>
                            <a:srgbClr val="FFFFFF"/>
                          </a:solidFill>
                          <a:latin typeface="Century Gothic"/>
                        </a:rPr>
                        <a:t>Practice Defense in Depth</a:t>
                      </a:r>
                    </a:p>
                    <a:p>
                      <a:pPr lvl="0">
                        <a:buNone/>
                      </a:pPr>
                      <a:endParaRPr lang="en-US" sz="1400" dirty="0">
                        <a:latin typeface="Century Gothic"/>
                      </a:endParaRPr>
                    </a:p>
                  </a:txBody>
                  <a:tcPr/>
                </a:tc>
                <a:tc>
                  <a:txBody>
                    <a:bodyPr/>
                    <a:lstStyle/>
                    <a:p>
                      <a:pPr lvl="0">
                        <a:buNone/>
                      </a:pPr>
                      <a:r>
                        <a:rPr lang="en-US" dirty="0">
                          <a:solidFill>
                            <a:schemeClr val="bg1"/>
                          </a:solidFill>
                          <a:latin typeface="Century Gothic"/>
                        </a:rPr>
                        <a:t>Concurrency</a:t>
                      </a:r>
                    </a:p>
                  </a:txBody>
                  <a:tcPr/>
                </a:tc>
                <a:extLst>
                  <a:ext uri="{0D108BD9-81ED-4DB2-BD59-A6C34878D82A}">
                    <a16:rowId xmlns:a16="http://schemas.microsoft.com/office/drawing/2014/main" val="2989293806"/>
                  </a:ext>
                </a:extLst>
              </a:tr>
              <a:tr h="370838">
                <a:tc>
                  <a:txBody>
                    <a:bodyPr/>
                    <a:lstStyle/>
                    <a:p>
                      <a:pPr marL="0" marR="0" lvl="0" indent="0" algn="l">
                        <a:lnSpc>
                          <a:spcPct val="90000"/>
                        </a:lnSpc>
                        <a:spcBef>
                          <a:spcPts val="0"/>
                        </a:spcBef>
                        <a:spcAft>
                          <a:spcPts val="0"/>
                        </a:spcAft>
                        <a:buNone/>
                      </a:pPr>
                      <a:r>
                        <a:rPr lang="en-US" sz="1400" b="0" i="0" u="none" strike="noStrike" noProof="0" dirty="0">
                          <a:solidFill>
                            <a:srgbClr val="FFFFFF"/>
                          </a:solidFill>
                          <a:latin typeface="Century Gothic"/>
                        </a:rPr>
                        <a:t>Use Effective Quality Assurance</a:t>
                      </a:r>
                    </a:p>
                    <a:p>
                      <a:pPr lvl="0">
                        <a:buNone/>
                      </a:pPr>
                      <a:endParaRPr lang="en-US" sz="1400" dirty="0">
                        <a:latin typeface="Century Gothic"/>
                      </a:endParaRPr>
                    </a:p>
                  </a:txBody>
                  <a:tcPr/>
                </a:tc>
                <a:tc>
                  <a:txBody>
                    <a:bodyPr/>
                    <a:lstStyle/>
                    <a:p>
                      <a:pPr lvl="0">
                        <a:buNone/>
                      </a:pPr>
                      <a:r>
                        <a:rPr lang="en-US" dirty="0">
                          <a:solidFill>
                            <a:schemeClr val="bg1"/>
                          </a:solidFill>
                          <a:latin typeface="Century Gothic"/>
                        </a:rPr>
                        <a:t>Assertions</a:t>
                      </a:r>
                    </a:p>
                  </a:txBody>
                  <a:tcPr/>
                </a:tc>
                <a:extLst>
                  <a:ext uri="{0D108BD9-81ED-4DB2-BD59-A6C34878D82A}">
                    <a16:rowId xmlns:a16="http://schemas.microsoft.com/office/drawing/2014/main" val="3810909014"/>
                  </a:ext>
                </a:extLst>
              </a:tr>
              <a:tr h="370838">
                <a:tc>
                  <a:txBody>
                    <a:bodyPr/>
                    <a:lstStyle/>
                    <a:p>
                      <a:pPr marL="0" marR="0" lvl="0" indent="0" algn="l">
                        <a:lnSpc>
                          <a:spcPct val="90000"/>
                        </a:lnSpc>
                        <a:spcBef>
                          <a:spcPts val="0"/>
                        </a:spcBef>
                        <a:spcAft>
                          <a:spcPts val="0"/>
                        </a:spcAft>
                        <a:buNone/>
                      </a:pPr>
                      <a:r>
                        <a:rPr lang="en-US" sz="1400" b="0" i="0" u="none" strike="noStrike" noProof="0" dirty="0">
                          <a:solidFill>
                            <a:srgbClr val="FFFFFF"/>
                          </a:solidFill>
                          <a:latin typeface="Century Gothic"/>
                        </a:rPr>
                        <a:t>Adopt a Secure Coding Standard</a:t>
                      </a:r>
                    </a:p>
                    <a:p>
                      <a:pPr lvl="0">
                        <a:buNone/>
                      </a:pPr>
                      <a:endParaRPr lang="en-US" sz="1400" dirty="0">
                        <a:latin typeface="Century Gothic"/>
                      </a:endParaRPr>
                    </a:p>
                  </a:txBody>
                  <a:tcPr/>
                </a:tc>
                <a:tc>
                  <a:txBody>
                    <a:bodyPr/>
                    <a:lstStyle/>
                    <a:p>
                      <a:pPr lvl="0">
                        <a:buNone/>
                      </a:pPr>
                      <a:r>
                        <a:rPr lang="en-US" dirty="0">
                          <a:solidFill>
                            <a:schemeClr val="bg1"/>
                          </a:solidFill>
                          <a:latin typeface="Century Gothic"/>
                        </a:rPr>
                        <a:t>String Correctness, Memory Protection, Exceptions</a:t>
                      </a:r>
                    </a:p>
                  </a:txBody>
                  <a:tcPr/>
                </a:tc>
                <a:extLst>
                  <a:ext uri="{0D108BD9-81ED-4DB2-BD59-A6C34878D82A}">
                    <a16:rowId xmlns:a16="http://schemas.microsoft.com/office/drawing/2014/main" val="3400836777"/>
                  </a:ext>
                </a:extLst>
              </a:tr>
            </a:tbl>
          </a:graphicData>
        </a:graphic>
      </p:graphicFrame>
      <p:pic>
        <p:nvPicPr>
          <p:cNvPr id="7" name="Audio 6">
            <a:hlinkClick r:id="" action="ppaction://media"/>
            <a:extLst>
              <a:ext uri="{FF2B5EF4-FFF2-40B4-BE49-F238E27FC236}">
                <a16:creationId xmlns:a16="http://schemas.microsoft.com/office/drawing/2014/main" id="{0A3301E9-2E93-401D-2D98-001E5FE61FFB}"/>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08390"/>
    </mc:Choice>
    <mc:Fallback>
      <p:transition spd="slow" advTm="2083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indent="-228600">
              <a:spcBef>
                <a:spcPts val="0"/>
              </a:spcBef>
              <a:buSzPts val="2000"/>
            </a:pPr>
            <a:r>
              <a:rPr lang="en-US" sz="2000" dirty="0"/>
              <a:t>Data Type</a:t>
            </a:r>
            <a:endParaRPr lang="en-US" dirty="0"/>
          </a:p>
          <a:p>
            <a:pPr marL="228600" indent="-228600">
              <a:spcBef>
                <a:spcPts val="0"/>
              </a:spcBef>
              <a:buSzPts val="2000"/>
            </a:pPr>
            <a:r>
              <a:rPr lang="en-US" sz="2000" dirty="0"/>
              <a:t>Data Value</a:t>
            </a:r>
          </a:p>
          <a:p>
            <a:pPr marL="228600" indent="-228600">
              <a:spcBef>
                <a:spcPts val="0"/>
              </a:spcBef>
              <a:buSzPts val="2000"/>
            </a:pPr>
            <a:r>
              <a:rPr lang="en-US" sz="2000" dirty="0"/>
              <a:t>String Correctness</a:t>
            </a:r>
          </a:p>
          <a:p>
            <a:pPr marL="228600" indent="-228600">
              <a:spcBef>
                <a:spcPts val="0"/>
              </a:spcBef>
              <a:buSzPts val="2000"/>
            </a:pPr>
            <a:r>
              <a:rPr lang="en-US" sz="2000" dirty="0"/>
              <a:t>SQL Injection</a:t>
            </a:r>
          </a:p>
          <a:p>
            <a:pPr marL="228600" indent="-228600">
              <a:spcBef>
                <a:spcPts val="0"/>
              </a:spcBef>
              <a:buSzPts val="2000"/>
            </a:pPr>
            <a:r>
              <a:rPr lang="en-US" sz="2000" dirty="0"/>
              <a:t>Memory Protection</a:t>
            </a:r>
          </a:p>
          <a:p>
            <a:pPr marL="228600" indent="-228600">
              <a:spcBef>
                <a:spcPts val="0"/>
              </a:spcBef>
              <a:buSzPts val="2000"/>
            </a:pPr>
            <a:r>
              <a:rPr lang="en-US" sz="2000" dirty="0"/>
              <a:t>Assertions</a:t>
            </a:r>
          </a:p>
          <a:p>
            <a:pPr marL="228600" indent="-228600">
              <a:spcBef>
                <a:spcPts val="0"/>
              </a:spcBef>
              <a:buSzPts val="2000"/>
            </a:pPr>
            <a:r>
              <a:rPr lang="en-US" sz="2000" dirty="0"/>
              <a:t>Exceptions</a:t>
            </a:r>
          </a:p>
          <a:p>
            <a:pPr marL="228600" indent="-228600">
              <a:spcBef>
                <a:spcPts val="0"/>
              </a:spcBef>
              <a:buSzPts val="2000"/>
            </a:pPr>
            <a:r>
              <a:rPr lang="en-US" sz="2000" dirty="0"/>
              <a:t>Concurrency</a:t>
            </a:r>
          </a:p>
          <a:p>
            <a:pPr marL="228600" indent="-228600">
              <a:spcBef>
                <a:spcPts val="0"/>
              </a:spcBef>
              <a:buSzPts val="2000"/>
            </a:pPr>
            <a:r>
              <a:rPr lang="en-US" sz="2000" dirty="0"/>
              <a:t>Environment</a:t>
            </a:r>
          </a:p>
          <a:p>
            <a:pPr marL="228600" indent="-228600">
              <a:spcBef>
                <a:spcPts val="0"/>
              </a:spcBef>
              <a:buSzPts val="2000"/>
            </a:pPr>
            <a:r>
              <a:rPr lang="en-US" sz="2000" dirty="0"/>
              <a:t>Input Output</a:t>
            </a:r>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7" name="Audio 6">
            <a:hlinkClick r:id="" action="ppaction://media"/>
            <a:extLst>
              <a:ext uri="{FF2B5EF4-FFF2-40B4-BE49-F238E27FC236}">
                <a16:creationId xmlns:a16="http://schemas.microsoft.com/office/drawing/2014/main" id="{60F410CD-FF75-443C-6543-53BE38683D87}"/>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4170"/>
    </mc:Choice>
    <mc:Fallback>
      <p:transition spd="slow" advTm="241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indent="-228600">
              <a:spcBef>
                <a:spcPts val="0"/>
              </a:spcBef>
              <a:buSzPts val="2000"/>
            </a:pPr>
            <a:r>
              <a:rPr lang="en-US" sz="2000" dirty="0"/>
              <a:t>Encryption at Rest</a:t>
            </a:r>
            <a:endParaRPr lang="en-US" sz="1600" dirty="0"/>
          </a:p>
          <a:p>
            <a:pPr marL="228600" indent="-228600">
              <a:spcBef>
                <a:spcPts val="0"/>
              </a:spcBef>
              <a:buSzPts val="2000"/>
            </a:pPr>
            <a:r>
              <a:rPr lang="en-US" sz="2000" dirty="0"/>
              <a:t>Encryption in Flight</a:t>
            </a:r>
          </a:p>
          <a:p>
            <a:pPr marL="228600" indent="-228600">
              <a:spcBef>
                <a:spcPts val="0"/>
              </a:spcBef>
              <a:buSzPts val="2000"/>
            </a:pPr>
            <a:r>
              <a:rPr lang="en-US" sz="2000" dirty="0"/>
              <a:t>Encryption in Use</a:t>
            </a:r>
          </a:p>
          <a:p>
            <a:pPr marL="0" indent="0">
              <a:spcBef>
                <a:spcPts val="0"/>
              </a:spcBef>
              <a:buSzPts val="2000"/>
              <a:buNone/>
            </a:pPr>
            <a:endParaRPr lang="en-US" sz="2000" dirty="0"/>
          </a:p>
          <a:p>
            <a:pPr marL="0" lvl="0" indent="0" algn="l" rtl="0">
              <a:lnSpc>
                <a:spcPct val="90000"/>
              </a:lnSpc>
              <a:spcBef>
                <a:spcPts val="1000"/>
              </a:spcBef>
              <a:spcAft>
                <a:spcPts val="0"/>
              </a:spcAft>
              <a:buClr>
                <a:schemeClr val="lt1"/>
              </a:buClr>
              <a:buSzPts val="1600"/>
              <a:buNone/>
            </a:pPr>
            <a:endParaRPr sz="1600"/>
          </a:p>
          <a:p>
            <a:pPr marL="228600" lvl="0" indent="-88900" algn="l" rtl="0">
              <a:lnSpc>
                <a:spcPct val="90000"/>
              </a:lnSpc>
              <a:spcBef>
                <a:spcPts val="1000"/>
              </a:spcBef>
              <a:spcAft>
                <a:spcPts val="0"/>
              </a:spcAft>
              <a:buClr>
                <a:schemeClr val="lt1"/>
              </a:buClr>
              <a:buSzPts val="2200"/>
              <a:buNone/>
            </a:pPr>
            <a:endParaRPr/>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A1DFF6A2-4A09-EEBD-D776-9E9A15CB6E84}"/>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24355"/>
    </mc:Choice>
    <mc:Fallback>
      <p:transition spd="slow" advTm="1243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indent="-228600">
              <a:spcBef>
                <a:spcPts val="0"/>
              </a:spcBef>
              <a:buSzPts val="2400"/>
            </a:pPr>
            <a:r>
              <a:rPr lang="en-US" sz="2400" dirty="0"/>
              <a:t>Authentication</a:t>
            </a:r>
            <a:endParaRPr lang="en-US" dirty="0"/>
          </a:p>
          <a:p>
            <a:pPr marL="228600" lvl="0" indent="-228600" algn="l">
              <a:lnSpc>
                <a:spcPct val="90000"/>
              </a:lnSpc>
              <a:spcBef>
                <a:spcPts val="0"/>
              </a:spcBef>
              <a:spcAft>
                <a:spcPts val="0"/>
              </a:spcAft>
              <a:buClr>
                <a:schemeClr val="lt1"/>
              </a:buClr>
              <a:buSzPts val="2400"/>
              <a:buChar char="•"/>
            </a:pPr>
            <a:r>
              <a:rPr lang="en-US" sz="2400" dirty="0"/>
              <a:t>Authorization</a:t>
            </a:r>
          </a:p>
          <a:p>
            <a:pPr marL="228600" indent="-228600">
              <a:spcBef>
                <a:spcPts val="0"/>
              </a:spcBef>
              <a:buSzPts val="2400"/>
            </a:pPr>
            <a:r>
              <a:rPr lang="en-US" sz="2400" dirty="0"/>
              <a:t>Accounting</a:t>
            </a:r>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8850B13B-4DD5-D969-13CF-C6D199670E2B}"/>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70165"/>
    </mc:Choice>
    <mc:Fallback>
      <p:transition spd="slow" advTm="1701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7A1CE940-E507-A706-5F9D-296D63D98350}"/>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6195"/>
    </mc:Choice>
    <mc:Fallback>
      <p:transition spd="slow" advTm="461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244256"/>
            <a:ext cx="10820400" cy="4024125"/>
          </a:xfrm>
          <a:prstGeom prst="rect">
            <a:avLst/>
          </a:prstGeom>
          <a:noFill/>
          <a:ln>
            <a:noFill/>
          </a:ln>
        </p:spPr>
        <p:txBody>
          <a:bodyPr spcFirstLastPara="1" wrap="square" lIns="91425" tIns="45700" rIns="91425" bIns="45700" anchor="t" anchorCtr="0">
            <a:normAutofit lnSpcReduction="10000"/>
          </a:bodyPr>
          <a:lstStyle/>
          <a:p>
            <a:r>
              <a:rPr lang="en-US" dirty="0" err="1"/>
              <a:t>DevSecOps</a:t>
            </a:r>
            <a:r>
              <a:rPr lang="en-US" dirty="0"/>
              <a:t> Pipeline</a:t>
            </a:r>
          </a:p>
          <a:p>
            <a:pPr lvl="1"/>
            <a:r>
              <a:rPr lang="en-US" dirty="0"/>
              <a:t>Design</a:t>
            </a:r>
          </a:p>
          <a:p>
            <a:pPr lvl="2"/>
            <a:r>
              <a:rPr lang="en-US" dirty="0"/>
              <a:t>The tools here include research tools like the OWASP database to start designing a coherent security policy.</a:t>
            </a:r>
          </a:p>
          <a:p>
            <a:pPr lvl="1"/>
            <a:r>
              <a:rPr lang="en-US" dirty="0"/>
              <a:t>Assess and Plan</a:t>
            </a:r>
          </a:p>
          <a:p>
            <a:pPr lvl="2"/>
            <a:r>
              <a:rPr lang="en-US" dirty="0"/>
              <a:t>The tools in this phase involve collaboration tools used to coordinate the security backlog and for finalizing Design.</a:t>
            </a:r>
          </a:p>
          <a:p>
            <a:pPr lvl="1"/>
            <a:r>
              <a:rPr lang="en-US" dirty="0"/>
              <a:t>Build</a:t>
            </a:r>
          </a:p>
          <a:p>
            <a:pPr lvl="2"/>
            <a:r>
              <a:rPr lang="en-US" dirty="0"/>
              <a:t>This phase includes automated tooling as part of the development pipeline when code is committed to the repo.  Tools here include static code analysis tools, dedicated security scanning tools like SonarQube or </a:t>
            </a:r>
            <a:r>
              <a:rPr lang="en-US" dirty="0" err="1"/>
              <a:t>Snyk</a:t>
            </a:r>
            <a:r>
              <a:rPr lang="en-US" dirty="0"/>
              <a:t>.</a:t>
            </a:r>
          </a:p>
          <a:p>
            <a:pPr lvl="1"/>
            <a:r>
              <a:rPr lang="en-US" dirty="0"/>
              <a:t>Verify and Test</a:t>
            </a:r>
          </a:p>
          <a:p>
            <a:pPr lvl="2"/>
            <a:r>
              <a:rPr lang="en-US" dirty="0"/>
              <a:t>This is the phase when end to end testing is performed.  Tools like </a:t>
            </a:r>
            <a:r>
              <a:rPr lang="en-US" dirty="0" err="1"/>
              <a:t>nmap</a:t>
            </a:r>
            <a:r>
              <a:rPr lang="en-US" dirty="0"/>
              <a:t> or Varonis are used to test the functionality from the end-user's perspective.</a:t>
            </a:r>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A12D00EA-B16B-B853-8859-F58CE9C09934}"/>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14926"/>
    </mc:Choice>
    <mc:Fallback>
      <p:transition spd="slow" advTm="1149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2.xml><?xml version="1.0" encoding="utf-8"?>
<ds:datastoreItem xmlns:ds="http://schemas.openxmlformats.org/officeDocument/2006/customXml" ds:itemID="{3DB4D054-FC38-43E0-B24C-8E3420B75B81}">
  <ds:schemaRefs>
    <ds:schemaRef ds:uri="http://purl.org/dc/elements/1.1/"/>
    <ds:schemaRef ds:uri="http://purl.org/dc/terms/"/>
    <ds:schemaRef ds:uri="http://schemas.microsoft.com/internal/obd"/>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3E9B35DD-16B6-4415-A905-CDACA4FC6DBE}">
  <ds:schemaRefs>
    <ds:schemaRef ds:uri="http://schemas.microsoft.com/office/2006/documentManagement/types"/>
    <ds:schemaRef ds:uri="http://schemas.openxmlformats.org/package/2006/metadata/core-properties"/>
    <ds:schemaRef ds:uri="http://purl.org/dc/terms/"/>
    <ds:schemaRef ds:uri="http://schemas.microsoft.com/office/2006/metadata/properties"/>
    <ds:schemaRef ds:uri="http://www.w3.org/XML/1998/namespace"/>
    <ds:schemaRef ds:uri="http://schemas.microsoft.com/office/infopath/2007/PartnerControls"/>
    <ds:schemaRef ds:uri="http://purl.org/dc/dcmitype/"/>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40</TotalTime>
  <Words>1795</Words>
  <Application>Microsoft Office PowerPoint</Application>
  <PresentationFormat>Widescreen</PresentationFormat>
  <Paragraphs>200</Paragraphs>
  <Slides>13</Slides>
  <Notes>13</Notes>
  <HiddenSlides>0</HiddenSlides>
  <MMClips>13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Century Gothic</vt:lpstr>
      <vt:lpstr>Arial,Sans-Serif</vt:lpstr>
      <vt:lpstr>Vapor Trail</vt:lpstr>
      <vt:lpstr>Green Pace</vt:lpstr>
      <vt:lpstr>OVERVIEW: DEFENSE IN DEPTH</vt:lpstr>
      <vt:lpstr>THREATS MATRIX</vt:lpstr>
      <vt:lpstr>10 PRINCIPLES</vt:lpstr>
      <vt:lpstr>CODING STANDARDS</vt:lpstr>
      <vt:lpstr>ENCRYPTION POLICIES</vt:lpstr>
      <vt:lpstr>TRIPLE-A POLICIES</vt:lpstr>
      <vt:lpstr>AUTOMATION SUMMARY</vt:lpstr>
      <vt:lpstr>TOOLS</vt:lpstr>
      <vt:lpstr>TOOLS cont'd.</vt:lpstr>
      <vt:lpstr>RISKS AND BENEFITS</vt:lpstr>
      <vt:lpstr>RECOMMENDATIONS</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Michael Ross</cp:lastModifiedBy>
  <cp:revision>311</cp:revision>
  <dcterms:created xsi:type="dcterms:W3CDTF">2020-08-19T17:59:24Z</dcterms:created>
  <dcterms:modified xsi:type="dcterms:W3CDTF">2023-06-25T17:55:36Z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